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8"/>
  </p:notesMasterIdLst>
  <p:sldIdLst>
    <p:sldId id="256" r:id="rId2"/>
    <p:sldId id="275" r:id="rId3"/>
    <p:sldId id="310" r:id="rId4"/>
    <p:sldId id="299" r:id="rId5"/>
    <p:sldId id="277" r:id="rId6"/>
    <p:sldId id="307" r:id="rId7"/>
    <p:sldId id="286" r:id="rId8"/>
    <p:sldId id="304" r:id="rId9"/>
    <p:sldId id="301" r:id="rId10"/>
    <p:sldId id="294" r:id="rId11"/>
    <p:sldId id="276" r:id="rId12"/>
    <p:sldId id="298" r:id="rId13"/>
    <p:sldId id="274" r:id="rId14"/>
    <p:sldId id="270" r:id="rId15"/>
    <p:sldId id="305" r:id="rId16"/>
    <p:sldId id="30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94762" autoAdjust="0"/>
  </p:normalViewPr>
  <p:slideViewPr>
    <p:cSldViewPr>
      <p:cViewPr varScale="1">
        <p:scale>
          <a:sx n="121" d="100"/>
          <a:sy n="121" d="100"/>
        </p:scale>
        <p:origin x="22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78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74B82-3C42-4F51-A129-0158D14F71BC}" type="datetimeFigureOut">
              <a:rPr lang="fr-FR" smtClean="0"/>
              <a:pPr/>
              <a:t>28/02/2022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C0440-E2C8-4E15-B896-610DD3B810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5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7658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471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205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88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470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41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964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297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660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3371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298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26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970553" y="246695"/>
            <a:ext cx="4262202" cy="2387600"/>
          </a:xfrm>
        </p:spPr>
        <p:txBody>
          <a:bodyPr anchor="t">
            <a:normAutofit fontScale="90000"/>
          </a:bodyPr>
          <a:lstStyle/>
          <a:p>
            <a:pPr algn="l"/>
            <a:br>
              <a:rPr lang="fr-FR" sz="1900" b="1" dirty="0">
                <a:latin typeface="MamaeQueNosFaz" pitchFamily="34" charset="0"/>
              </a:rPr>
            </a:br>
            <a:br>
              <a:rPr lang="fr-FR" sz="1900" b="1" dirty="0">
                <a:latin typeface="MamaeQueNosFaz" pitchFamily="34" charset="0"/>
              </a:rPr>
            </a:br>
            <a:br>
              <a:rPr lang="fr-FR" sz="1900" b="1" dirty="0">
                <a:latin typeface="MamaeQueNosFaz" pitchFamily="34" charset="0"/>
              </a:rPr>
            </a:br>
            <a:br>
              <a:rPr lang="fr-FR" sz="1900" b="1" dirty="0">
                <a:latin typeface="MamaeQueNosFaz" pitchFamily="34" charset="0"/>
              </a:rPr>
            </a:br>
            <a:br>
              <a:rPr lang="fr-FR" sz="1900" b="1" dirty="0">
                <a:latin typeface="MamaeQueNosFaz" pitchFamily="34" charset="0"/>
              </a:rPr>
            </a:br>
            <a:r>
              <a:rPr lang="fr-FR" sz="7300" dirty="0">
                <a:latin typeface="KG Always A Good Time" panose="02000505000000020003" pitchFamily="2" charset="77"/>
              </a:rPr>
              <a:t>Réunion </a:t>
            </a:r>
            <a:br>
              <a:rPr lang="fr-FR" sz="7300" dirty="0">
                <a:latin typeface="KG Always A Good Time" panose="02000505000000020003" pitchFamily="2" charset="77"/>
              </a:rPr>
            </a:br>
            <a:r>
              <a:rPr lang="fr-FR" sz="7300" dirty="0">
                <a:latin typeface="KG Always A Good Time" panose="02000505000000020003" pitchFamily="2" charset="77"/>
              </a:rPr>
              <a:t>de rentrée</a:t>
            </a:r>
            <a:br>
              <a:rPr lang="fr-FR" sz="1900" dirty="0">
                <a:latin typeface="Sketch Nice" panose="02000500000000000000" pitchFamily="2" charset="0"/>
              </a:rPr>
            </a:br>
            <a:r>
              <a:rPr lang="fr-FR" sz="2700" b="1" dirty="0">
                <a:latin typeface="DJB Speak the Truth" panose="02000500000000000000" pitchFamily="2" charset="0"/>
              </a:rPr>
              <a:t>Année scolaire 2021 / 2022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68982" y="4486470"/>
            <a:ext cx="3027250" cy="1709849"/>
          </a:xfrm>
        </p:spPr>
        <p:txBody>
          <a:bodyPr anchor="b">
            <a:normAutofit/>
          </a:bodyPr>
          <a:lstStyle/>
          <a:p>
            <a:pPr algn="r"/>
            <a:r>
              <a:rPr lang="fr-FR" sz="2000" b="1" dirty="0">
                <a:latin typeface="ScrapItUp" panose="02000603000000000000" pitchFamily="2" charset="0"/>
                <a:ea typeface="ScrapItUp" panose="02000603000000000000" pitchFamily="2" charset="0"/>
              </a:rPr>
              <a:t>Classe de </a:t>
            </a:r>
          </a:p>
          <a:p>
            <a:pPr algn="r"/>
            <a:r>
              <a:rPr lang="fr-FR" sz="2000" b="1" dirty="0">
                <a:latin typeface="ScrapItUp" panose="02000603000000000000" pitchFamily="2" charset="0"/>
                <a:ea typeface="ScrapItUp" panose="02000603000000000000" pitchFamily="2" charset="0"/>
              </a:rPr>
              <a:t>Mme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120747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2618" y="391886"/>
            <a:ext cx="4507024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5358" y="315431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 rot="20510717">
            <a:off x="710643" y="3789066"/>
            <a:ext cx="3808484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800" dirty="0">
              <a:solidFill>
                <a:schemeClr val="tx1"/>
              </a:solidFill>
              <a:latin typeface="Sketch Nice" panose="02000500000000000000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EE9C9BF-C758-AF43-8C75-F9A77383FDC9}"/>
              </a:ext>
            </a:extLst>
          </p:cNvPr>
          <p:cNvSpPr txBox="1"/>
          <p:nvPr/>
        </p:nvSpPr>
        <p:spPr>
          <a:xfrm>
            <a:off x="1338197" y="2803243"/>
            <a:ext cx="2409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Insérer photo de classe </a:t>
            </a:r>
          </a:p>
          <a:p>
            <a:pPr algn="ctr"/>
            <a:r>
              <a:rPr lang="fr-FR" dirty="0"/>
              <a:t>Ou logo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 txBox="1">
            <a:spLocks/>
          </p:cNvSpPr>
          <p:nvPr/>
        </p:nvSpPr>
        <p:spPr>
          <a:xfrm>
            <a:off x="219178" y="404665"/>
            <a:ext cx="8295456" cy="13050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800" dirty="0">
                <a:latin typeface="KG Always A Good Time" panose="02000505000000020003" pitchFamily="2" charset="77"/>
              </a:rPr>
              <a:t>Les devoirs au ce1 / ce2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36666" y="2116217"/>
            <a:ext cx="777796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rgbClr val="FFC000"/>
                </a:solidFill>
                <a:latin typeface="DJB Speak the Truth" panose="02000500000000000000" pitchFamily="2" charset="0"/>
              </a:rPr>
              <a:t>Les devoirs seront donnés à la semaine : 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 que chaque famille puisse s’organiser selon son rythme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 que les devoirs ne soient pas une corvée quotidienne 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 que les familles aient du temps pour faire autre chose : lecture plaisir, jeux de société, sortie, jeux en plein air</a:t>
            </a:r>
          </a:p>
          <a:p>
            <a:endParaRPr lang="fr-FR" sz="2000" dirty="0"/>
          </a:p>
          <a:p>
            <a:pPr algn="ctr"/>
            <a:r>
              <a:rPr lang="fr-FR" sz="2000" dirty="0">
                <a:solidFill>
                  <a:srgbClr val="FFC000"/>
                </a:solidFill>
                <a:latin typeface="DJB Speak the Truth" panose="02000500000000000000" pitchFamily="2" charset="0"/>
              </a:rPr>
              <a:t>L’apprentissages de mots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mots sont donnés d’une semaine à l’autre.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Ils sont travaillés en classe pendant les ateliers des mots.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faut les revoir régulièrement et ne pas attendre la veille ! 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nombre de mots à apprendre pourra évoluer selon les élèves.</a:t>
            </a:r>
          </a:p>
        </p:txBody>
      </p:sp>
    </p:spTree>
    <p:extLst>
      <p:ext uri="{BB962C8B-B14F-4D97-AF65-F5344CB8AC3E}">
        <p14:creationId xmlns:p14="http://schemas.microsoft.com/office/powerpoint/2010/main" val="2049235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8439472" cy="1362075"/>
          </a:xfrm>
        </p:spPr>
        <p:txBody>
          <a:bodyPr/>
          <a:lstStyle/>
          <a:p>
            <a:pPr algn="ctr"/>
            <a:r>
              <a:rPr lang="fr-FR" dirty="0">
                <a:latin typeface="KG Always A Good Time" panose="02000505000000020003" pitchFamily="2" charset="77"/>
              </a:rPr>
              <a:t>Correspondance </a:t>
            </a:r>
            <a:br>
              <a:rPr lang="fr-FR" dirty="0">
                <a:latin typeface="KG Always A Good Time" panose="02000505000000020003" pitchFamily="2" charset="77"/>
              </a:rPr>
            </a:br>
            <a:r>
              <a:rPr lang="fr-FR" dirty="0">
                <a:latin typeface="KG Always A Good Time" panose="02000505000000020003" pitchFamily="2" charset="77"/>
              </a:rPr>
              <a:t>avec les familles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3608" y="1633539"/>
            <a:ext cx="7632848" cy="482453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fr-FR" sz="2600" u="sng" dirty="0">
                <a:solidFill>
                  <a:srgbClr val="FFC000"/>
                </a:solidFill>
                <a:latin typeface="DJB Speak the Truth" panose="02000500000000000000" pitchFamily="2" charset="0"/>
              </a:rPr>
              <a:t>La pochette du soir</a:t>
            </a:r>
            <a:endParaRPr lang="fr-FR" sz="2600" dirty="0">
              <a:solidFill>
                <a:srgbClr val="FFC000"/>
              </a:solidFill>
              <a:latin typeface="DJB Speak the Truth" panose="02000500000000000000" pitchFamily="2" charset="0"/>
            </a:endParaRPr>
          </a:p>
          <a:p>
            <a:pPr marL="54864" algn="l"/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Informations de la direction, de l’enseignante</a:t>
            </a:r>
          </a:p>
          <a:p>
            <a:pPr marL="54864" algn="l"/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Communication enseignant/parents si besoin</a:t>
            </a:r>
          </a:p>
          <a:p>
            <a:pPr marL="54864" algn="l"/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Documents nécessaires aux devoirs de la semaine. </a:t>
            </a:r>
          </a:p>
          <a:p>
            <a:pPr marL="54864" algn="l"/>
            <a:endParaRPr lang="fr-FR" sz="2600" dirty="0">
              <a:solidFill>
                <a:schemeClr val="tx1"/>
              </a:solidFill>
            </a:endParaRPr>
          </a:p>
          <a:p>
            <a:pPr algn="l"/>
            <a:r>
              <a:rPr lang="fr-FR" sz="2600" u="sng" dirty="0">
                <a:solidFill>
                  <a:srgbClr val="FFC000"/>
                </a:solidFill>
                <a:latin typeface="DJB Speak the Truth" panose="02000500000000000000" pitchFamily="2" charset="0"/>
              </a:rPr>
              <a:t>Cahier du jour</a:t>
            </a:r>
            <a:endParaRPr lang="fr-FR" sz="2600" dirty="0">
              <a:solidFill>
                <a:srgbClr val="FFC000"/>
              </a:solidFill>
              <a:latin typeface="DJB Speak the Truth" panose="02000500000000000000" pitchFamily="2" charset="0"/>
            </a:endParaRPr>
          </a:p>
          <a:p>
            <a:pPr marL="54864" algn="l"/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Tous les vendredis</a:t>
            </a:r>
          </a:p>
          <a:p>
            <a:pPr marL="397764" indent="-342900" algn="l">
              <a:buFontTx/>
              <a:buChar char="-"/>
            </a:pPr>
            <a:endParaRPr lang="fr-FR" sz="2600" dirty="0">
              <a:solidFill>
                <a:schemeClr val="tx1"/>
              </a:solidFill>
            </a:endParaRPr>
          </a:p>
          <a:p>
            <a:pPr algn="l"/>
            <a:r>
              <a:rPr lang="fr-FR" sz="2600" u="sng" dirty="0" err="1">
                <a:solidFill>
                  <a:srgbClr val="FFC000"/>
                </a:solidFill>
                <a:latin typeface="DJB Speak the Truth" panose="02000500000000000000" pitchFamily="2" charset="0"/>
              </a:rPr>
              <a:t>eprimo</a:t>
            </a:r>
            <a:endParaRPr lang="fr-FR" sz="2600" u="sng" dirty="0">
              <a:solidFill>
                <a:srgbClr val="FFC000"/>
              </a:solidFill>
              <a:latin typeface="DJB Speak the Truth" panose="02000500000000000000" pitchFamily="2" charset="0"/>
            </a:endParaRPr>
          </a:p>
          <a:p>
            <a:pPr algn="l"/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Espace de travail pour les élèves – </a:t>
            </a:r>
            <a:r>
              <a:rPr lang="fr-FR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Mathéros</a:t>
            </a:r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rallye lecture  - classe numérique</a:t>
            </a:r>
          </a:p>
          <a:p>
            <a:pPr algn="l"/>
            <a:endParaRPr lang="fr-FR" sz="2600" dirty="0">
              <a:solidFill>
                <a:schemeClr val="tx1"/>
              </a:solidFill>
            </a:endParaRPr>
          </a:p>
          <a:p>
            <a:pPr algn="l"/>
            <a:r>
              <a:rPr lang="fr-FR" sz="2600" u="sng" dirty="0" err="1">
                <a:solidFill>
                  <a:srgbClr val="FFC000"/>
                </a:solidFill>
                <a:latin typeface="DJB Speak the Truth" panose="02000500000000000000" pitchFamily="2" charset="0"/>
              </a:rPr>
              <a:t>Klassly</a:t>
            </a:r>
            <a:endParaRPr lang="fr-FR" sz="2600" u="sng" dirty="0">
              <a:solidFill>
                <a:srgbClr val="FFC000"/>
              </a:solidFill>
              <a:latin typeface="DJB Speak the Truth" panose="02000500000000000000" pitchFamily="2" charset="0"/>
            </a:endParaRPr>
          </a:p>
          <a:p>
            <a:pPr algn="l"/>
            <a:r>
              <a:rPr lang="fr-F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Communication parents / enseignants – signalisation des absences – prise de rendez-vous … </a:t>
            </a:r>
          </a:p>
          <a:p>
            <a:pPr algn="l"/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156072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3708" y="-132357"/>
            <a:ext cx="8439472" cy="1362075"/>
          </a:xfrm>
        </p:spPr>
        <p:txBody>
          <a:bodyPr/>
          <a:lstStyle/>
          <a:p>
            <a:pPr algn="ctr"/>
            <a:r>
              <a:rPr lang="fr-FR" dirty="0">
                <a:latin typeface="KG Always A Good Time" panose="02000505000000020003" pitchFamily="2" charset="77"/>
              </a:rPr>
              <a:t>Projets de classe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3568" y="1478754"/>
            <a:ext cx="8223448" cy="4686550"/>
          </a:xfrm>
        </p:spPr>
        <p:txBody>
          <a:bodyPr>
            <a:normAutofit/>
          </a:bodyPr>
          <a:lstStyle/>
          <a:p>
            <a:pPr marL="54864"/>
            <a:r>
              <a:rPr lang="fr-FR" dirty="0">
                <a:solidFill>
                  <a:srgbClr val="FFC000"/>
                </a:solidFill>
                <a:latin typeface="DJB Speak the Truth" panose="02000500000000000000" pitchFamily="2" charset="0"/>
              </a:rPr>
              <a:t>EPS</a:t>
            </a:r>
          </a:p>
          <a:p>
            <a:pPr marL="397764" indent="-342900">
              <a:buFontTx/>
              <a:buChar char="-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Patinoire du 12/11 au 07/01 (vendredi matin )</a:t>
            </a:r>
          </a:p>
          <a:p>
            <a:pPr marL="397764" indent="-342900">
              <a:buFontTx/>
              <a:buChar char="-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Cirque du 3/01 au 8/04 à la salle Grégoire. ( lundi matin )</a:t>
            </a:r>
          </a:p>
          <a:p>
            <a:pPr marL="397764" indent="-342900">
              <a:buFontTx/>
              <a:buChar char="-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Piscine du 31/03 au 23/06 (jeudi matin )</a:t>
            </a:r>
          </a:p>
          <a:p>
            <a:pPr marL="54864"/>
            <a:endParaRPr lang="fr-FR" dirty="0">
              <a:solidFill>
                <a:srgbClr val="FFC000"/>
              </a:solidFill>
              <a:latin typeface="DJB Speak the Truth" panose="02000500000000000000" pitchFamily="2" charset="0"/>
            </a:endParaRPr>
          </a:p>
          <a:p>
            <a:pPr marL="54864"/>
            <a:r>
              <a:rPr lang="fr-FR" dirty="0">
                <a:solidFill>
                  <a:srgbClr val="FFC000"/>
                </a:solidFill>
                <a:latin typeface="DJB Speak the Truth" panose="02000500000000000000" pitchFamily="2" charset="0"/>
              </a:rPr>
              <a:t>Le projet ferme </a:t>
            </a:r>
          </a:p>
          <a:p>
            <a:pPr marL="397764" indent="-342900">
              <a:buFontTx/>
              <a:buChar char="-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sorties dans l’année pour découvrir la ferme au fil des saisons. </a:t>
            </a:r>
          </a:p>
          <a:p>
            <a:pPr marL="397764" indent="-342900">
              <a:buFontTx/>
              <a:buChar char="-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Partage entre toutes les classes du cycle 2. </a:t>
            </a:r>
          </a:p>
          <a:p>
            <a:pPr marL="54864"/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Millennial Solstice" panose="02000500000000000000" pitchFamily="2" charset="0"/>
            </a:endParaRPr>
          </a:p>
          <a:p>
            <a:pPr marL="54864"/>
            <a:r>
              <a:rPr lang="fr-FR" dirty="0">
                <a:solidFill>
                  <a:srgbClr val="FFC000"/>
                </a:solidFill>
                <a:latin typeface="DJB Speak the Truth" panose="02000500000000000000" pitchFamily="2" charset="0"/>
              </a:rPr>
              <a:t>Ecole et cinéma</a:t>
            </a:r>
          </a:p>
          <a:p>
            <a:pPr marL="397764" indent="-342900">
              <a:buFontTx/>
              <a:buChar char="-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films dans l’année</a:t>
            </a:r>
          </a:p>
          <a:p>
            <a:pPr marL="397764" indent="-342900">
              <a:buFontTx/>
              <a:buChar char="-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Echange avec une classe de 6</a:t>
            </a:r>
            <a:r>
              <a:rPr lang="fr-FR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ème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autour d’un des films. </a:t>
            </a:r>
          </a:p>
          <a:p>
            <a:pPr marL="54864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52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365126"/>
            <a:ext cx="932452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8000" dirty="0">
                <a:latin typeface="KG Always A Good Time" panose="02000505000000020003" pitchFamily="2" charset="77"/>
              </a:rPr>
              <a:t>APC</a:t>
            </a:r>
            <a:br>
              <a:rPr lang="fr-FR" sz="3200" dirty="0">
                <a:latin typeface="Sketch Nice" panose="02000500000000000000" pitchFamily="2" charset="0"/>
              </a:rPr>
            </a:br>
            <a:r>
              <a:rPr lang="fr-FR" sz="3200" dirty="0">
                <a:latin typeface="Watermelon Script Demo" pitchFamily="2" charset="0"/>
              </a:rPr>
              <a:t>Activités pédagogiques complémentaires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25624"/>
            <a:ext cx="8928992" cy="51317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b="1" dirty="0">
              <a:latin typeface="Cursive standard" pitchFamily="2" charset="0"/>
            </a:endParaRPr>
          </a:p>
          <a:p>
            <a:pPr marL="0" indent="0">
              <a:buNone/>
            </a:pPr>
            <a:endParaRPr lang="fr-FR" sz="3200" b="1" dirty="0">
              <a:latin typeface="Cursive standard" pitchFamily="2" charset="0"/>
            </a:endParaRPr>
          </a:p>
          <a:p>
            <a:pPr marL="64008" indent="0" algn="ctr">
              <a:buNone/>
            </a:pPr>
            <a:r>
              <a:rPr lang="fr-FR" sz="2400" dirty="0">
                <a:latin typeface="Cursive standard" pitchFamily="2" charset="0"/>
              </a:rPr>
              <a:t>Le mardi et le jeudi de 13h30 à 14h.</a:t>
            </a:r>
          </a:p>
        </p:txBody>
      </p:sp>
    </p:spTree>
    <p:extLst>
      <p:ext uri="{BB962C8B-B14F-4D97-AF65-F5344CB8AC3E}">
        <p14:creationId xmlns:p14="http://schemas.microsoft.com/office/powerpoint/2010/main" val="2237685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>
          <a:xfrm>
            <a:off x="1115616" y="260648"/>
            <a:ext cx="7416825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800" dirty="0">
                <a:latin typeface="KG Always A Good Time" panose="02000505000000020003" pitchFamily="2" charset="77"/>
              </a:rPr>
              <a:t>Divers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011306" y="908720"/>
            <a:ext cx="762544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DJB Speak the Truth Boldly" panose="02000500000000000000" pitchFamily="2" charset="0"/>
              </a:rPr>
              <a:t>Rendez-vous</a:t>
            </a:r>
          </a:p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 l’intermédiaire de </a:t>
            </a:r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Klassly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 nécessaire je demande moi-même à vous rencontrer</a:t>
            </a:r>
          </a:p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Disponible en général de 12h à 13h et après la classe.</a:t>
            </a:r>
          </a:p>
          <a:p>
            <a:endParaRPr lang="fr-FR" dirty="0"/>
          </a:p>
          <a:p>
            <a:r>
              <a:rPr lang="fr-FR" sz="2000" dirty="0">
                <a:latin typeface="DJB Speak the Truth Boldly" panose="02000500000000000000" pitchFamily="2" charset="0"/>
              </a:rPr>
              <a:t>Stagiaires - PEMF</a:t>
            </a:r>
          </a:p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possibilité que la classe accueille des stagiaires en observation</a:t>
            </a:r>
          </a:p>
          <a:p>
            <a:r>
              <a:rPr lang="fr-FR" b="1" dirty="0">
                <a:solidFill>
                  <a:srgbClr val="FFC000"/>
                </a:solidFill>
              </a:rPr>
              <a:t>Tout est fait pour ne pas perturber l’organisation de la classe et les apprentissages</a:t>
            </a:r>
          </a:p>
          <a:p>
            <a:endParaRPr lang="fr-FR" b="1" dirty="0">
              <a:solidFill>
                <a:srgbClr val="FFC000"/>
              </a:solidFill>
            </a:endParaRPr>
          </a:p>
          <a:p>
            <a:r>
              <a:rPr lang="fr-FR" dirty="0">
                <a:latin typeface="DJB Speak the Truth Boldly" panose="02000500000000000000" pitchFamily="2" charset="0"/>
              </a:rPr>
              <a:t>Divers</a:t>
            </a:r>
            <a:endParaRPr lang="fr-FR" b="1" dirty="0">
              <a:solidFill>
                <a:srgbClr val="FFC000"/>
              </a:solidFill>
            </a:endParaRPr>
          </a:p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-La coopérative scolaire : demande une participation de 5e afin d'aider au financement des projets et l'achat de matériel pour la classe.</a:t>
            </a:r>
          </a:p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Recherche de parents pour le conseil d'école. Un représentant par classe</a:t>
            </a:r>
          </a:p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association de parents d'élèves, ne pas hésiter à se rapprocher d'eux.</a:t>
            </a:r>
          </a:p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-Pas de jouets de la maison à l'école.</a:t>
            </a:r>
            <a:endParaRPr lang="fr-FR" b="1" dirty="0">
              <a:solidFill>
                <a:srgbClr val="FFC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5424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DC5E21-C8A5-4544-871E-83C386FCFFEA}"/>
              </a:ext>
            </a:extLst>
          </p:cNvPr>
          <p:cNvSpPr/>
          <p:nvPr/>
        </p:nvSpPr>
        <p:spPr>
          <a:xfrm>
            <a:off x="1793835" y="2599159"/>
            <a:ext cx="58729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rgbClr val="FFC000"/>
                </a:solidFill>
                <a:latin typeface="KG Always A Good Time" panose="02000505000000020003" pitchFamily="2" charset="77"/>
              </a:rPr>
              <a:t>Questions / réponses</a:t>
            </a:r>
            <a:endParaRPr lang="fr-FR" sz="4800" dirty="0">
              <a:latin typeface="KG Always A Good Time" panose="02000505000000020003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47108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7529B7DF-84E5-4FBB-AB00-F65D56A9FD1B}"/>
              </a:ext>
            </a:extLst>
          </p:cNvPr>
          <p:cNvSpPr txBox="1">
            <a:spLocks/>
          </p:cNvSpPr>
          <p:nvPr/>
        </p:nvSpPr>
        <p:spPr>
          <a:xfrm>
            <a:off x="107504" y="1825624"/>
            <a:ext cx="8928992" cy="5131767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z="3200" b="1" dirty="0">
              <a:latin typeface="Cursive standard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3200" b="1" dirty="0">
              <a:latin typeface="Cursive standard" pitchFamily="2" charset="0"/>
            </a:endParaRPr>
          </a:p>
          <a:p>
            <a:pPr marL="64008" indent="0" algn="ctr">
              <a:buFont typeface="Arial" panose="020B0604020202020204" pitchFamily="34" charset="0"/>
              <a:buNone/>
            </a:pPr>
            <a:r>
              <a:rPr lang="fr-FR" sz="2400" dirty="0">
                <a:latin typeface="Cursive standard" pitchFamily="2" charset="0"/>
              </a:rPr>
              <a:t>Des livrets sont disponibles si vous voulez vous renseigner sur des abonnements lecture.</a:t>
            </a:r>
          </a:p>
          <a:p>
            <a:pPr marL="64008" indent="0" algn="ctr">
              <a:buFont typeface="Arial" panose="020B0604020202020204" pitchFamily="34" charset="0"/>
              <a:buNone/>
            </a:pPr>
            <a:endParaRPr lang="fr-FR" sz="2400" dirty="0">
              <a:latin typeface="Cursive standard" pitchFamily="2" charset="0"/>
            </a:endParaRPr>
          </a:p>
          <a:p>
            <a:pPr marL="64008" indent="0" algn="ctr">
              <a:buFont typeface="Arial" panose="020B0604020202020204" pitchFamily="34" charset="0"/>
              <a:buNone/>
            </a:pPr>
            <a:r>
              <a:rPr lang="fr-FR" sz="2400" dirty="0">
                <a:latin typeface="Cursive standard" pitchFamily="2" charset="0"/>
              </a:rPr>
              <a:t>Bonne journée à tous 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919F9E-F44F-4982-883E-48443FDCFA7F}"/>
              </a:ext>
            </a:extLst>
          </p:cNvPr>
          <p:cNvSpPr/>
          <p:nvPr/>
        </p:nvSpPr>
        <p:spPr>
          <a:xfrm>
            <a:off x="948796" y="1700808"/>
            <a:ext cx="73973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rgbClr val="FFC000"/>
                </a:solidFill>
                <a:latin typeface="KG Always A Good Time" panose="02000505000000020003" pitchFamily="2" charset="77"/>
              </a:rPr>
              <a:t>Merci pour votre présence</a:t>
            </a:r>
            <a:endParaRPr lang="fr-FR" sz="4800" dirty="0">
              <a:latin typeface="KG Always A Good Time" panose="02000505000000020003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7925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0093" y="260648"/>
            <a:ext cx="7763814" cy="1216503"/>
          </a:xfrm>
        </p:spPr>
        <p:txBody>
          <a:bodyPr>
            <a:normAutofit/>
          </a:bodyPr>
          <a:lstStyle/>
          <a:p>
            <a:pPr algn="ctr"/>
            <a:r>
              <a:rPr lang="fr-FR" sz="5400" dirty="0">
                <a:latin typeface="KG Always A Good Time" panose="02000505000000020003" pitchFamily="2" charset="77"/>
              </a:rPr>
              <a:t>Le groupe classe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584" y="1633539"/>
            <a:ext cx="7763814" cy="4797152"/>
          </a:xfrm>
        </p:spPr>
        <p:txBody>
          <a:bodyPr>
            <a:normAutofit/>
          </a:bodyPr>
          <a:lstStyle/>
          <a:p>
            <a:pPr algn="ctr"/>
            <a:r>
              <a:rPr lang="fr-FR" sz="4400" dirty="0">
                <a:solidFill>
                  <a:srgbClr val="FFC000"/>
                </a:solidFill>
                <a:latin typeface="DJB Speak the Truth" panose="02000500000000000000" pitchFamily="2" charset="0"/>
              </a:rPr>
              <a:t>22 élèves – 7 ce1 15 ce2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  <a:latin typeface="DJB Speak the Truth" panose="02000500000000000000" pitchFamily="2" charset="0"/>
              </a:rPr>
              <a:t>11 garçons</a:t>
            </a:r>
          </a:p>
          <a:p>
            <a:pPr marL="54864" algn="ctr"/>
            <a:r>
              <a:rPr lang="fr-FR" sz="2400" dirty="0">
                <a:solidFill>
                  <a:schemeClr val="tx1"/>
                </a:solidFill>
                <a:latin typeface="DJB Speak the Truth" panose="02000500000000000000" pitchFamily="2" charset="0"/>
              </a:rPr>
              <a:t>11 filles</a:t>
            </a:r>
          </a:p>
          <a:p>
            <a:pPr marL="54864" algn="ctr"/>
            <a:endParaRPr lang="fr-F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864"/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la classe, j’encourage le travail d’équipe, la réussite de tous, l’entraide. </a:t>
            </a:r>
          </a:p>
          <a:p>
            <a:pPr marL="54864"/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 devise est la suivante : chacun a sa place et a quelque chose à apporter aux autres.</a:t>
            </a:r>
            <a:endParaRPr lang="fr-FR" sz="28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864"/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est important que les élèves se sentent bien dans la classe.</a:t>
            </a:r>
          </a:p>
        </p:txBody>
      </p:sp>
    </p:spTree>
    <p:extLst>
      <p:ext uri="{BB962C8B-B14F-4D97-AF65-F5344CB8AC3E}">
        <p14:creationId xmlns:p14="http://schemas.microsoft.com/office/powerpoint/2010/main" val="84816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07597" y="1844824"/>
            <a:ext cx="6684416" cy="1431823"/>
          </a:xfrm>
        </p:spPr>
        <p:txBody>
          <a:bodyPr>
            <a:normAutofit/>
          </a:bodyPr>
          <a:lstStyle/>
          <a:p>
            <a:pPr algn="r"/>
            <a:r>
              <a:rPr lang="fr-FR" sz="4400" dirty="0">
                <a:solidFill>
                  <a:srgbClr val="FFC000"/>
                </a:solidFill>
                <a:latin typeface="Watermelon Script Demo" pitchFamily="2" charset="0"/>
              </a:rPr>
              <a:t>Des concessions à faire pour la sécurité de tous.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3568" y="980728"/>
            <a:ext cx="78270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KG Always A Good Time" panose="02000505000000020003" pitchFamily="2" charset="77"/>
              </a:rPr>
              <a:t>Le protocole sanitaire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52C101-D890-C245-A13B-B9E9D856E54D}"/>
              </a:ext>
            </a:extLst>
          </p:cNvPr>
          <p:cNvSpPr/>
          <p:nvPr/>
        </p:nvSpPr>
        <p:spPr>
          <a:xfrm>
            <a:off x="179511" y="3568948"/>
            <a:ext cx="89644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0614" indent="-285750">
              <a:buFontTx/>
              <a:buChar char="-"/>
            </a:pPr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Lavage des mains : entrées et sorties de classe ( récréation et sport )</a:t>
            </a:r>
          </a:p>
          <a:p>
            <a:pPr marL="340614" indent="-285750">
              <a:buFontTx/>
              <a:buChar char="-"/>
            </a:pPr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 du masque dans la classe</a:t>
            </a:r>
          </a:p>
          <a:p>
            <a:pPr marL="340614" indent="-285750">
              <a:buFontTx/>
              <a:buChar char="-"/>
            </a:pPr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Brassage limité </a:t>
            </a:r>
          </a:p>
          <a:p>
            <a:pPr marL="340614" indent="-285750">
              <a:buFontTx/>
              <a:buChar char="-"/>
            </a:pPr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Surveiller la température des enfants avant la venue à l’école.</a:t>
            </a:r>
          </a:p>
        </p:txBody>
      </p:sp>
    </p:spTree>
    <p:extLst>
      <p:ext uri="{BB962C8B-B14F-4D97-AF65-F5344CB8AC3E}">
        <p14:creationId xmlns:p14="http://schemas.microsoft.com/office/powerpoint/2010/main" val="402239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03648" y="3140968"/>
            <a:ext cx="6684416" cy="1431823"/>
          </a:xfrm>
        </p:spPr>
        <p:txBody>
          <a:bodyPr>
            <a:normAutofit/>
          </a:bodyPr>
          <a:lstStyle/>
          <a:p>
            <a:pPr algn="ctr"/>
            <a:r>
              <a:rPr lang="fr-FR" sz="4400" dirty="0">
                <a:solidFill>
                  <a:srgbClr val="FFC000"/>
                </a:solidFill>
                <a:latin typeface="Watermelon Script Demo" pitchFamily="2" charset="0"/>
              </a:rPr>
              <a:t>rien ne s'enseigne que l'élève ne désire apprendre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3568" y="980728"/>
            <a:ext cx="78270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KG Always A Good Time" panose="02000505000000020003" pitchFamily="2" charset="77"/>
              </a:rPr>
              <a:t>Le fonctionnement de la classe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707904" y="5170346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ursive standard" pitchFamily="2" charset="0"/>
              </a:rPr>
              <a:t>Philippe Meirieu</a:t>
            </a:r>
          </a:p>
        </p:txBody>
      </p:sp>
    </p:spTree>
    <p:extLst>
      <p:ext uri="{BB962C8B-B14F-4D97-AF65-F5344CB8AC3E}">
        <p14:creationId xmlns:p14="http://schemas.microsoft.com/office/powerpoint/2010/main" val="96208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3413" y="1149753"/>
            <a:ext cx="7056784" cy="1008112"/>
          </a:xfrm>
        </p:spPr>
        <p:txBody>
          <a:bodyPr>
            <a:noAutofit/>
          </a:bodyPr>
          <a:lstStyle/>
          <a:p>
            <a:pPr algn="ctr"/>
            <a:r>
              <a:rPr lang="fr-FR" sz="6000" dirty="0">
                <a:latin typeface="KG Always A Good Time" panose="02000505000000020003" pitchFamily="2" charset="77"/>
              </a:rPr>
              <a:t>Une </a:t>
            </a:r>
            <a:r>
              <a:rPr lang="fr-FR" sz="6000" dirty="0" err="1">
                <a:latin typeface="KG Always A Good Time" panose="02000505000000020003" pitchFamily="2" charset="77"/>
              </a:rPr>
              <a:t>journee</a:t>
            </a:r>
            <a:r>
              <a:rPr lang="fr-FR" sz="6000" dirty="0">
                <a:latin typeface="KG Always A Good Time" panose="02000505000000020003" pitchFamily="2" charset="77"/>
              </a:rPr>
              <a:t> dans la classe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A617BC-7054-4905-B006-88C09565E561}"/>
              </a:ext>
            </a:extLst>
          </p:cNvPr>
          <p:cNvSpPr/>
          <p:nvPr/>
        </p:nvSpPr>
        <p:spPr>
          <a:xfrm>
            <a:off x="723803" y="2136339"/>
            <a:ext cx="76963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/>
              <a:t>L’emploi du temps est très ritualisé afin d’aider les élèves à bien se repérer dans la journée et de favoriser l’autonomie et l’efficacité en classe.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Les modalités de travail s’articulent afin de conserver l’attention et la disponibilité de tous : travail en classe entière, exercices individuels, manipulation, jeux, travail sur l’ardoise…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Les séances durent environ 25 minutes.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Voici une journée type...</a:t>
            </a:r>
          </a:p>
        </p:txBody>
      </p:sp>
    </p:spTree>
    <p:extLst>
      <p:ext uri="{BB962C8B-B14F-4D97-AF65-F5344CB8AC3E}">
        <p14:creationId xmlns:p14="http://schemas.microsoft.com/office/powerpoint/2010/main" val="122508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518C84A-8E45-4175-8B92-506771A0ADCB}"/>
              </a:ext>
            </a:extLst>
          </p:cNvPr>
          <p:cNvSpPr/>
          <p:nvPr/>
        </p:nvSpPr>
        <p:spPr>
          <a:xfrm>
            <a:off x="2229050" y="604748"/>
            <a:ext cx="48301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rgbClr val="FFC000"/>
                </a:solidFill>
                <a:latin typeface="KG Always A Good Time" panose="02000505000000020003" pitchFamily="2" charset="77"/>
              </a:rPr>
              <a:t>Emploi du temps</a:t>
            </a:r>
            <a:endParaRPr lang="fr-FR" sz="4800" dirty="0">
              <a:latin typeface="KG Always A Good Time" panose="02000505000000020003" pitchFamily="2" charset="77"/>
            </a:endParaRPr>
          </a:p>
        </p:txBody>
      </p:sp>
      <p:pic>
        <p:nvPicPr>
          <p:cNvPr id="6" name="Image 5" descr="Une image contenant texte, capture d’écran, armoire&#10;&#10;Description générée automatiquement">
            <a:extLst>
              <a:ext uri="{FF2B5EF4-FFF2-40B4-BE49-F238E27FC236}">
                <a16:creationId xmlns:a16="http://schemas.microsoft.com/office/drawing/2014/main" id="{7EAAA05B-56FC-0842-8747-40B5F71DA1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7421209" cy="483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07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8875" y="195804"/>
            <a:ext cx="8295456" cy="1530333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3600" dirty="0">
                <a:latin typeface="Cursive standard" pitchFamily="2" charset="0"/>
              </a:rPr>
            </a:br>
            <a:r>
              <a:rPr lang="fr-FR" sz="4900" dirty="0">
                <a:latin typeface="KG Always A Good Time" panose="02000505000000020003" pitchFamily="2" charset="77"/>
              </a:rPr>
              <a:t>L’organisation spatiale</a:t>
            </a:r>
            <a:br>
              <a:rPr lang="fr-FR" sz="3600" dirty="0">
                <a:latin typeface="calendar note tfb" panose="02000500000000000000" pitchFamily="2" charset="0"/>
              </a:rPr>
            </a:br>
            <a:r>
              <a:rPr lang="fr-FR" sz="3600" dirty="0">
                <a:solidFill>
                  <a:srgbClr val="FFC000"/>
                </a:solidFill>
                <a:latin typeface="Watermelon Script Demo" pitchFamily="2" charset="0"/>
              </a:rPr>
              <a:t>J’apprends en bougeant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59632" y="5904461"/>
            <a:ext cx="3240360" cy="45852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8178DD-EDFD-134A-8C00-5B292C5E5656}"/>
              </a:ext>
            </a:extLst>
          </p:cNvPr>
          <p:cNvSpPr/>
          <p:nvPr/>
        </p:nvSpPr>
        <p:spPr>
          <a:xfrm>
            <a:off x="593812" y="2276872"/>
            <a:ext cx="81205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"/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 classe est installée pour travailler essentiellement en ateliers afin de différencier le travail et permettre aux élèves différentes postures selon les activités. </a:t>
            </a:r>
          </a:p>
          <a:p>
            <a:pPr marL="54864"/>
            <a:endParaRPr lang="fr-FR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864"/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assises flexibles pour répondre aux besoins de bouger. </a:t>
            </a:r>
          </a:p>
          <a:p>
            <a:pPr marL="54864"/>
            <a:endParaRPr lang="fr-FR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864"/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espaces pensés pour favoriser les différentes modalités de travail.</a:t>
            </a:r>
          </a:p>
          <a:p>
            <a:pPr marL="54864"/>
            <a:endParaRPr lang="fr-FR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864"/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espace de regroupement pour se retrouver. </a:t>
            </a:r>
          </a:p>
        </p:txBody>
      </p:sp>
    </p:spTree>
    <p:extLst>
      <p:ext uri="{BB962C8B-B14F-4D97-AF65-F5344CB8AC3E}">
        <p14:creationId xmlns:p14="http://schemas.microsoft.com/office/powerpoint/2010/main" val="41909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2D1A4-FA94-46E9-9157-E2B6AA0A2A92}"/>
              </a:ext>
            </a:extLst>
          </p:cNvPr>
          <p:cNvSpPr txBox="1">
            <a:spLocks/>
          </p:cNvSpPr>
          <p:nvPr/>
        </p:nvSpPr>
        <p:spPr>
          <a:xfrm>
            <a:off x="690093" y="260648"/>
            <a:ext cx="7763814" cy="121650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400" dirty="0">
                <a:latin typeface="KG Always A Good Time" panose="02000505000000020003" pitchFamily="2" charset="77"/>
              </a:rPr>
              <a:t>Le programme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9385BE0-9856-430F-9701-AD03B9456B43}"/>
              </a:ext>
            </a:extLst>
          </p:cNvPr>
          <p:cNvSpPr txBox="1"/>
          <p:nvPr/>
        </p:nvSpPr>
        <p:spPr>
          <a:xfrm>
            <a:off x="690093" y="1628800"/>
            <a:ext cx="776381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rgbClr val="FFC000"/>
                </a:solidFill>
                <a:latin typeface="DJB Speak the Truth Boldly" panose="02000500000000000000" pitchFamily="2" charset="0"/>
              </a:rPr>
              <a:t>Domaine du français</a:t>
            </a:r>
            <a:endParaRPr lang="fr-FR" sz="2800" dirty="0">
              <a:solidFill>
                <a:srgbClr val="FFC000"/>
              </a:solidFill>
              <a:latin typeface="DJB Speak the Truth Boldly" panose="02000500000000000000" pitchFamily="2" charset="0"/>
            </a:endParaRPr>
          </a:p>
          <a:p>
            <a:pPr lvl="0"/>
            <a:r>
              <a:rPr lang="fr-FR" dirty="0"/>
              <a:t>Renforcement de la lecture, fluidité et amélioration de la compréhension.</a:t>
            </a:r>
          </a:p>
          <a:p>
            <a:pPr lvl="0"/>
            <a:r>
              <a:rPr lang="fr-FR" dirty="0"/>
              <a:t>Grammaire : le nom, le verbe, les déterminants, les adjectifs. Trouver le sujet d'un verbe, effectuer les accords dans les groupes nominaux.</a:t>
            </a:r>
          </a:p>
          <a:p>
            <a:pPr lvl="0"/>
            <a:r>
              <a:rPr lang="fr-FR" dirty="0"/>
              <a:t>Conjugaison : présent imparfait et futur des verbes en er, être, avoir + faire, aller, dire, venir, pouvoir, voir, vouloir,</a:t>
            </a:r>
            <a:r>
              <a:rPr lang="fr-FR" i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fr-FR" dirty="0"/>
          </a:p>
          <a:p>
            <a:pPr lvl="0"/>
            <a:endParaRPr lang="fr-FR" dirty="0"/>
          </a:p>
          <a:p>
            <a:r>
              <a:rPr lang="fr-FR" sz="2800" u="sng" dirty="0">
                <a:solidFill>
                  <a:srgbClr val="FFC000"/>
                </a:solidFill>
                <a:latin typeface="DJB Speak the Truth Boldly" panose="02000500000000000000" pitchFamily="2" charset="0"/>
              </a:rPr>
              <a:t>Mathématiques</a:t>
            </a:r>
            <a:endParaRPr lang="fr-FR" sz="2800" dirty="0">
              <a:solidFill>
                <a:srgbClr val="FFC000"/>
              </a:solidFill>
              <a:latin typeface="DJB Speak the Truth Boldly" panose="02000500000000000000" pitchFamily="2" charset="0"/>
            </a:endParaRPr>
          </a:p>
          <a:p>
            <a:pPr lvl="0"/>
            <a:r>
              <a:rPr lang="fr-FR" dirty="0"/>
              <a:t>Numération inférieur à 1000 pour les ce1 et inférieur à 9 999 pour les CE2</a:t>
            </a:r>
          </a:p>
          <a:p>
            <a:pPr lvl="0"/>
            <a:r>
              <a:rPr lang="fr-FR" dirty="0"/>
              <a:t>Calcul mental (tables d'addition et de multiplication jusqu’à 5 en ce1 et 9 en CE2), addition, soustraction posée + multiplication posée pour les CE2 et  approche de la division </a:t>
            </a:r>
          </a:p>
          <a:p>
            <a:pPr lvl="0"/>
            <a:r>
              <a:rPr lang="fr-FR" dirty="0"/>
              <a:t>La résolution de problèmes</a:t>
            </a:r>
          </a:p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4426A6-3349-D340-BBD0-EC4264C87787}"/>
              </a:ext>
            </a:extLst>
          </p:cNvPr>
          <p:cNvSpPr/>
          <p:nvPr/>
        </p:nvSpPr>
        <p:spPr>
          <a:xfrm>
            <a:off x="5148064" y="930356"/>
            <a:ext cx="2438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FFC000"/>
                </a:solidFill>
                <a:latin typeface="Watermelon Script Demo" pitchFamily="2" charset="0"/>
              </a:rPr>
              <a:t>Les grandes lignes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8746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 txBox="1">
            <a:spLocks/>
          </p:cNvSpPr>
          <p:nvPr/>
        </p:nvSpPr>
        <p:spPr>
          <a:xfrm>
            <a:off x="354382" y="-11604"/>
            <a:ext cx="8295456" cy="13050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800" dirty="0">
                <a:latin typeface="KG Always A Good Time" panose="02000505000000020003" pitchFamily="2" charset="77"/>
              </a:rPr>
              <a:t>Evaluations</a:t>
            </a:r>
          </a:p>
        </p:txBody>
      </p:sp>
      <p:sp>
        <p:nvSpPr>
          <p:cNvPr id="11" name="Espace réservé du texte 2"/>
          <p:cNvSpPr txBox="1">
            <a:spLocks/>
          </p:cNvSpPr>
          <p:nvPr/>
        </p:nvSpPr>
        <p:spPr>
          <a:xfrm>
            <a:off x="592952" y="1916832"/>
            <a:ext cx="7764536" cy="291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7764" indent="-342900">
              <a:buFontTx/>
              <a:buChar char="-"/>
            </a:pP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33C2028-E71E-4F33-B4F7-62AF2C40F8F5}"/>
              </a:ext>
            </a:extLst>
          </p:cNvPr>
          <p:cNvSpPr txBox="1"/>
          <p:nvPr/>
        </p:nvSpPr>
        <p:spPr>
          <a:xfrm>
            <a:off x="683016" y="1196752"/>
            <a:ext cx="77779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C000"/>
                </a:solidFill>
                <a:latin typeface="DJB Speak the Truth" panose="02000500000000000000" pitchFamily="2" charset="0"/>
              </a:rPr>
              <a:t>Les évaluation nationales ce1</a:t>
            </a:r>
          </a:p>
          <a:p>
            <a:pPr algn="ctr"/>
            <a:endParaRPr lang="fr-FR" sz="2400" dirty="0">
              <a:solidFill>
                <a:srgbClr val="FFC000"/>
              </a:solidFill>
              <a:latin typeface="DJB Speak the Truth" panose="020005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Elles ont eu lieu cette semaine, un récapitulatif des résultats vous sera proposé rapidement. </a:t>
            </a:r>
          </a:p>
          <a:p>
            <a:pPr marL="285750" indent="-285750">
              <a:buFontTx/>
              <a:buChar char="-"/>
            </a:pPr>
            <a:endParaRPr lang="fr-FR" sz="2000" dirty="0">
              <a:solidFill>
                <a:srgbClr val="FFC000"/>
              </a:solidFill>
              <a:latin typeface="DJB Speak the Truth" panose="02000500000000000000" pitchFamily="2" charset="0"/>
            </a:endParaRPr>
          </a:p>
          <a:p>
            <a:pPr algn="ctr"/>
            <a:r>
              <a:rPr lang="fr-FR" sz="2000" dirty="0">
                <a:solidFill>
                  <a:srgbClr val="FFC000"/>
                </a:solidFill>
                <a:latin typeface="DJB Speak the Truth" panose="02000500000000000000" pitchFamily="2" charset="0"/>
              </a:rPr>
              <a:t>Le suivi des compétences</a:t>
            </a:r>
          </a:p>
          <a:p>
            <a:pPr algn="ctr"/>
            <a:endParaRPr lang="fr-FR" sz="2000" dirty="0">
              <a:solidFill>
                <a:srgbClr val="FFC000"/>
              </a:solidFill>
              <a:latin typeface="DJB Speak the Truth" panose="020005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suivi au quotidien grâce à la correction quotidienne du cahier du jour.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L’observation des élèves dans les moment d’autonomie : jeux, discussion..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 évaluations sur feuilles qui seront collées dans un grand cahier.</a:t>
            </a:r>
          </a:p>
          <a:p>
            <a:endParaRPr lang="fr-FR" sz="2000" dirty="0"/>
          </a:p>
          <a:p>
            <a:pPr algn="ctr"/>
            <a:r>
              <a:rPr lang="fr-FR" sz="2000" dirty="0">
                <a:solidFill>
                  <a:srgbClr val="FFC000"/>
                </a:solidFill>
                <a:latin typeface="DJB Speak the Truth" panose="02000500000000000000" pitchFamily="2" charset="0"/>
              </a:rPr>
              <a:t>Le LSU</a:t>
            </a:r>
          </a:p>
          <a:p>
            <a:pPr algn="ctr"/>
            <a:endParaRPr lang="fr-FR" sz="2000" dirty="0">
              <a:solidFill>
                <a:srgbClr val="FFC000"/>
              </a:solidFill>
              <a:latin typeface="DJB Speak the Truth" panose="020005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livret est complété au fur et à mesure des mois et non seulement basé sur des évaluations de fin de périodes.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est remis au famille deux fois pas an : en janvier et en juin.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 premier bilan est proposé à tous les parents avant les vacances de décembre. Un planning de rendez-vous sera alors proposé.</a:t>
            </a:r>
          </a:p>
        </p:txBody>
      </p:sp>
    </p:spTree>
    <p:extLst>
      <p:ext uri="{BB962C8B-B14F-4D97-AF65-F5344CB8AC3E}">
        <p14:creationId xmlns:p14="http://schemas.microsoft.com/office/powerpoint/2010/main" val="20075074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4350</TotalTime>
  <Words>945</Words>
  <Application>Microsoft Macintosh PowerPoint</Application>
  <PresentationFormat>Affichage à l'écran (4:3)</PresentationFormat>
  <Paragraphs>130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30" baseType="lpstr">
      <vt:lpstr>Arial</vt:lpstr>
      <vt:lpstr>calendar note tfb</vt:lpstr>
      <vt:lpstr>Calibri</vt:lpstr>
      <vt:lpstr>Calibri Light</vt:lpstr>
      <vt:lpstr>Cursive standard</vt:lpstr>
      <vt:lpstr>DJB Speak the Truth</vt:lpstr>
      <vt:lpstr>DJB Speak the Truth Boldly</vt:lpstr>
      <vt:lpstr>KG Always A Good Time</vt:lpstr>
      <vt:lpstr>MamaeQueNosFaz</vt:lpstr>
      <vt:lpstr>Millennial Solstice</vt:lpstr>
      <vt:lpstr>ScrapItUp</vt:lpstr>
      <vt:lpstr>Sketch Nice</vt:lpstr>
      <vt:lpstr>Watermelon Script Demo</vt:lpstr>
      <vt:lpstr>Thème Office</vt:lpstr>
      <vt:lpstr>     Réunion  de rentrée Année scolaire 2021 / 2022</vt:lpstr>
      <vt:lpstr>Le groupe classe</vt:lpstr>
      <vt:lpstr>Présentation PowerPoint</vt:lpstr>
      <vt:lpstr>Présentation PowerPoint</vt:lpstr>
      <vt:lpstr>Une journee dans la classe</vt:lpstr>
      <vt:lpstr>Présentation PowerPoint</vt:lpstr>
      <vt:lpstr> L’organisation spatiale J’apprends en bougeant</vt:lpstr>
      <vt:lpstr>Présentation PowerPoint</vt:lpstr>
      <vt:lpstr>Présentation PowerPoint</vt:lpstr>
      <vt:lpstr>Présentation PowerPoint</vt:lpstr>
      <vt:lpstr>Correspondance  avec les familles</vt:lpstr>
      <vt:lpstr>Projets de classe</vt:lpstr>
      <vt:lpstr>APC Activités pédagogiques complémentaires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Réunion  de rentrée Année scolaire 2020 / 2021</dc:title>
  <dc:creator>marinadpro@gmail.com</dc:creator>
  <cp:lastModifiedBy>marinadpro@gmail.com</cp:lastModifiedBy>
  <cp:revision>7</cp:revision>
  <cp:lastPrinted>2021-09-17T17:58:36Z</cp:lastPrinted>
  <dcterms:created xsi:type="dcterms:W3CDTF">2020-09-05T07:17:58Z</dcterms:created>
  <dcterms:modified xsi:type="dcterms:W3CDTF">2022-02-28T18:00:45Z</dcterms:modified>
</cp:coreProperties>
</file>