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atton Bold" pitchFamily="2" charset="77"/>
      <p:regular r:id="rId20"/>
      <p:bold r:id="rId21"/>
    </p:embeddedFont>
    <p:embeddedFont>
      <p:font typeface="Nunito Sans Bold" pitchFamily="2" charset="77"/>
      <p:regular r:id="rId22"/>
      <p:bold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anose="020B0806030504020204" pitchFamily="34" charset="0"/>
      <p:regular r:id="rId28"/>
      <p:bold r:id="rId29"/>
    </p:embeddedFont>
    <p:embeddedFont>
      <p:font typeface="Open Sans Light" panose="020F0302020204030204" pitchFamily="34" charset="0"/>
      <p:regular r:id="rId30"/>
      <p:italic r:id="rId31"/>
    </p:embeddedFont>
    <p:embeddedFont>
      <p:font typeface="Open Sans Light Bold" panose="020B080603050402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60" d="100"/>
          <a:sy n="60" d="100"/>
        </p:scale>
        <p:origin x="200" y="-2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4.svg"/><Relationship Id="rId21" Type="http://schemas.openxmlformats.org/officeDocument/2006/relationships/image" Target="../media/image46.svg"/><Relationship Id="rId7" Type="http://schemas.openxmlformats.org/officeDocument/2006/relationships/image" Target="../media/image8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6.svg"/><Relationship Id="rId5" Type="http://schemas.openxmlformats.org/officeDocument/2006/relationships/image" Target="../media/image22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1.png"/><Relationship Id="rId9" Type="http://schemas.openxmlformats.org/officeDocument/2006/relationships/image" Target="../media/image10.sv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10" Type="http://schemas.openxmlformats.org/officeDocument/2006/relationships/image" Target="../media/image22.sv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0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12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28.png"/><Relationship Id="rId5" Type="http://schemas.openxmlformats.org/officeDocument/2006/relationships/image" Target="../media/image26.jpeg"/><Relationship Id="rId10" Type="http://schemas.openxmlformats.org/officeDocument/2006/relationships/image" Target="../media/image16.svg"/><Relationship Id="rId4" Type="http://schemas.openxmlformats.org/officeDocument/2006/relationships/image" Target="../media/image25.jpeg"/><Relationship Id="rId9" Type="http://schemas.openxmlformats.org/officeDocument/2006/relationships/image" Target="../media/image15.png"/><Relationship Id="rId1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16" y="-244931"/>
            <a:ext cx="18626175" cy="18626175"/>
          </a:xfrm>
          <a:custGeom>
            <a:avLst/>
            <a:gdLst/>
            <a:ahLst/>
            <a:cxnLst/>
            <a:rect l="l" t="t" r="r" b="b"/>
            <a:pathLst>
              <a:path w="18626175" h="18626175">
                <a:moveTo>
                  <a:pt x="0" y="0"/>
                </a:moveTo>
                <a:lnTo>
                  <a:pt x="18626175" y="0"/>
                </a:lnTo>
                <a:lnTo>
                  <a:pt x="18626175" y="18626174"/>
                </a:lnTo>
                <a:lnTo>
                  <a:pt x="0" y="1862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59228" y="-484692"/>
            <a:ext cx="5932578" cy="5166736"/>
          </a:xfrm>
          <a:custGeom>
            <a:avLst/>
            <a:gdLst/>
            <a:ahLst/>
            <a:cxnLst/>
            <a:rect l="l" t="t" r="r" b="b"/>
            <a:pathLst>
              <a:path w="5932578" h="5166736">
                <a:moveTo>
                  <a:pt x="0" y="0"/>
                </a:moveTo>
                <a:lnTo>
                  <a:pt x="5932578" y="0"/>
                </a:lnTo>
                <a:lnTo>
                  <a:pt x="5932578" y="5166737"/>
                </a:lnTo>
                <a:lnTo>
                  <a:pt x="0" y="5166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2375017" y="4682045"/>
            <a:ext cx="6807434" cy="5928656"/>
          </a:xfrm>
          <a:custGeom>
            <a:avLst/>
            <a:gdLst/>
            <a:ahLst/>
            <a:cxnLst/>
            <a:rect l="l" t="t" r="r" b="b"/>
            <a:pathLst>
              <a:path w="6807434" h="5928656">
                <a:moveTo>
                  <a:pt x="0" y="0"/>
                </a:moveTo>
                <a:lnTo>
                  <a:pt x="6807434" y="0"/>
                </a:lnTo>
                <a:lnTo>
                  <a:pt x="6807434" y="5928656"/>
                </a:lnTo>
                <a:lnTo>
                  <a:pt x="0" y="5928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83839" y="6210959"/>
            <a:ext cx="3472564" cy="4613310"/>
          </a:xfrm>
          <a:custGeom>
            <a:avLst/>
            <a:gdLst/>
            <a:ahLst/>
            <a:cxnLst/>
            <a:rect l="l" t="t" r="r" b="b"/>
            <a:pathLst>
              <a:path w="3472564" h="4613310">
                <a:moveTo>
                  <a:pt x="0" y="0"/>
                </a:moveTo>
                <a:lnTo>
                  <a:pt x="3472564" y="0"/>
                </a:lnTo>
                <a:lnTo>
                  <a:pt x="3472564" y="4613310"/>
                </a:lnTo>
                <a:lnTo>
                  <a:pt x="0" y="4613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37757" y="1968690"/>
            <a:ext cx="1570937" cy="1627147"/>
          </a:xfrm>
          <a:custGeom>
            <a:avLst/>
            <a:gdLst/>
            <a:ahLst/>
            <a:cxnLst/>
            <a:rect l="l" t="t" r="r" b="b"/>
            <a:pathLst>
              <a:path w="1570937" h="1627147">
                <a:moveTo>
                  <a:pt x="0" y="0"/>
                </a:moveTo>
                <a:lnTo>
                  <a:pt x="1570937" y="0"/>
                </a:lnTo>
                <a:lnTo>
                  <a:pt x="1570937" y="1627147"/>
                </a:lnTo>
                <a:lnTo>
                  <a:pt x="0" y="1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8144" y="6737386"/>
            <a:ext cx="1570937" cy="1627147"/>
          </a:xfrm>
          <a:custGeom>
            <a:avLst/>
            <a:gdLst/>
            <a:ahLst/>
            <a:cxnLst/>
            <a:rect l="l" t="t" r="r" b="b"/>
            <a:pathLst>
              <a:path w="1570937" h="1627147">
                <a:moveTo>
                  <a:pt x="0" y="0"/>
                </a:moveTo>
                <a:lnTo>
                  <a:pt x="1570936" y="0"/>
                </a:lnTo>
                <a:lnTo>
                  <a:pt x="1570936" y="1627147"/>
                </a:lnTo>
                <a:lnTo>
                  <a:pt x="0" y="1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26416" y="-266204"/>
            <a:ext cx="4119511" cy="3862041"/>
          </a:xfrm>
          <a:custGeom>
            <a:avLst/>
            <a:gdLst/>
            <a:ahLst/>
            <a:cxnLst/>
            <a:rect l="l" t="t" r="r" b="b"/>
            <a:pathLst>
              <a:path w="4119511" h="3862041">
                <a:moveTo>
                  <a:pt x="0" y="0"/>
                </a:moveTo>
                <a:lnTo>
                  <a:pt x="4119510" y="0"/>
                </a:lnTo>
                <a:lnTo>
                  <a:pt x="4119510" y="3862041"/>
                </a:lnTo>
                <a:lnTo>
                  <a:pt x="0" y="38620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20069" flipH="1">
            <a:off x="999026" y="8235738"/>
            <a:ext cx="1673244" cy="3077874"/>
          </a:xfrm>
          <a:custGeom>
            <a:avLst/>
            <a:gdLst/>
            <a:ahLst/>
            <a:cxnLst/>
            <a:rect l="l" t="t" r="r" b="b"/>
            <a:pathLst>
              <a:path w="1673244" h="3077874">
                <a:moveTo>
                  <a:pt x="1673244" y="0"/>
                </a:moveTo>
                <a:lnTo>
                  <a:pt x="0" y="0"/>
                </a:lnTo>
                <a:lnTo>
                  <a:pt x="0" y="3077875"/>
                </a:lnTo>
                <a:lnTo>
                  <a:pt x="1673244" y="3077875"/>
                </a:lnTo>
                <a:lnTo>
                  <a:pt x="167324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09292">
            <a:off x="15134522" y="-380286"/>
            <a:ext cx="2858334" cy="2868766"/>
          </a:xfrm>
          <a:custGeom>
            <a:avLst/>
            <a:gdLst/>
            <a:ahLst/>
            <a:cxnLst/>
            <a:rect l="l" t="t" r="r" b="b"/>
            <a:pathLst>
              <a:path w="2858334" h="2868766">
                <a:moveTo>
                  <a:pt x="0" y="0"/>
                </a:moveTo>
                <a:lnTo>
                  <a:pt x="2858334" y="0"/>
                </a:lnTo>
                <a:lnTo>
                  <a:pt x="2858334" y="2868766"/>
                </a:lnTo>
                <a:lnTo>
                  <a:pt x="0" y="28687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30040" y="3693060"/>
            <a:ext cx="16029260" cy="213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48"/>
              </a:lnSpc>
            </a:pPr>
            <a:r>
              <a:rPr lang="en-US" sz="11820">
                <a:solidFill>
                  <a:srgbClr val="000000"/>
                </a:solidFill>
                <a:latin typeface="Hatton Bold"/>
              </a:rPr>
              <a:t>Réunion de rentrée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04189" y="5765751"/>
            <a:ext cx="14879622" cy="116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368" spc="121" dirty="0" err="1">
                <a:solidFill>
                  <a:srgbClr val="000000"/>
                </a:solidFill>
                <a:latin typeface="Nunito Sans Bold"/>
              </a:rPr>
              <a:t>classe</a:t>
            </a:r>
            <a:r>
              <a:rPr lang="en-US" sz="3368" spc="121" dirty="0">
                <a:solidFill>
                  <a:srgbClr val="000000"/>
                </a:solidFill>
                <a:latin typeface="Nunito Sans Bold"/>
              </a:rPr>
              <a:t> de ce2</a:t>
            </a:r>
          </a:p>
          <a:p>
            <a:pPr algn="ctr">
              <a:lnSpc>
                <a:spcPts val="4716"/>
              </a:lnSpc>
            </a:pPr>
            <a:r>
              <a:rPr lang="en-US" sz="3368" spc="121" dirty="0">
                <a:solidFill>
                  <a:srgbClr val="000000"/>
                </a:solidFill>
                <a:latin typeface="Nunito Sans Bold"/>
              </a:rPr>
              <a:t>Marina </a:t>
            </a:r>
            <a:r>
              <a:rPr lang="en-US" sz="3368" spc="121" dirty="0" err="1">
                <a:solidFill>
                  <a:srgbClr val="000000"/>
                </a:solidFill>
                <a:latin typeface="Nunito Sans Bold"/>
              </a:rPr>
              <a:t>Dillé</a:t>
            </a:r>
            <a:endParaRPr lang="en-US" sz="3368" spc="121" dirty="0">
              <a:solidFill>
                <a:srgbClr val="000000"/>
              </a:solidFill>
              <a:latin typeface="Nunito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90397" y="-454793"/>
            <a:ext cx="4608458" cy="4013548"/>
          </a:xfrm>
          <a:custGeom>
            <a:avLst/>
            <a:gdLst/>
            <a:ahLst/>
            <a:cxnLst/>
            <a:rect l="l" t="t" r="r" b="b"/>
            <a:pathLst>
              <a:path w="4608458" h="4013548">
                <a:moveTo>
                  <a:pt x="0" y="0"/>
                </a:moveTo>
                <a:lnTo>
                  <a:pt x="4608457" y="0"/>
                </a:lnTo>
                <a:lnTo>
                  <a:pt x="4608457" y="4013548"/>
                </a:lnTo>
                <a:lnTo>
                  <a:pt x="0" y="4013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24246">
            <a:off x="-2375017" y="6943219"/>
            <a:ext cx="6807434" cy="5928656"/>
          </a:xfrm>
          <a:custGeom>
            <a:avLst/>
            <a:gdLst/>
            <a:ahLst/>
            <a:cxnLst/>
            <a:rect l="l" t="t" r="r" b="b"/>
            <a:pathLst>
              <a:path w="6807434" h="5928656">
                <a:moveTo>
                  <a:pt x="0" y="0"/>
                </a:moveTo>
                <a:lnTo>
                  <a:pt x="6807434" y="0"/>
                </a:lnTo>
                <a:lnTo>
                  <a:pt x="6807434" y="5928656"/>
                </a:lnTo>
                <a:lnTo>
                  <a:pt x="0" y="5928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297684" y="2033231"/>
            <a:ext cx="2497003" cy="2403387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6" name="Freeform 6"/>
          <p:cNvSpPr/>
          <p:nvPr/>
        </p:nvSpPr>
        <p:spPr>
          <a:xfrm rot="9562551" flipH="1">
            <a:off x="488451" y="-821877"/>
            <a:ext cx="1673244" cy="3077874"/>
          </a:xfrm>
          <a:custGeom>
            <a:avLst/>
            <a:gdLst/>
            <a:ahLst/>
            <a:cxnLst/>
            <a:rect l="l" t="t" r="r" b="b"/>
            <a:pathLst>
              <a:path w="1673244" h="3077874">
                <a:moveTo>
                  <a:pt x="1673244" y="0"/>
                </a:moveTo>
                <a:lnTo>
                  <a:pt x="0" y="0"/>
                </a:lnTo>
                <a:lnTo>
                  <a:pt x="0" y="3077875"/>
                </a:lnTo>
                <a:lnTo>
                  <a:pt x="1673244" y="3077875"/>
                </a:lnTo>
                <a:lnTo>
                  <a:pt x="167324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77465" y="593914"/>
            <a:ext cx="1381835" cy="1431280"/>
          </a:xfrm>
          <a:custGeom>
            <a:avLst/>
            <a:gdLst/>
            <a:ahLst/>
            <a:cxnLst/>
            <a:rect l="l" t="t" r="r" b="b"/>
            <a:pathLst>
              <a:path w="1381835" h="1431280">
                <a:moveTo>
                  <a:pt x="0" y="0"/>
                </a:moveTo>
                <a:lnTo>
                  <a:pt x="1381835" y="0"/>
                </a:lnTo>
                <a:lnTo>
                  <a:pt x="1381835" y="1431279"/>
                </a:lnTo>
                <a:lnTo>
                  <a:pt x="0" y="14312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2855" y="7441009"/>
            <a:ext cx="1754512" cy="1817291"/>
          </a:xfrm>
          <a:custGeom>
            <a:avLst/>
            <a:gdLst/>
            <a:ahLst/>
            <a:cxnLst/>
            <a:rect l="l" t="t" r="r" b="b"/>
            <a:pathLst>
              <a:path w="1754512" h="1817291">
                <a:moveTo>
                  <a:pt x="0" y="0"/>
                </a:moveTo>
                <a:lnTo>
                  <a:pt x="1754512" y="0"/>
                </a:lnTo>
                <a:lnTo>
                  <a:pt x="1754512" y="1817291"/>
                </a:lnTo>
                <a:lnTo>
                  <a:pt x="0" y="1817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564751" y="2452058"/>
            <a:ext cx="1834378" cy="1650940"/>
          </a:xfrm>
          <a:custGeom>
            <a:avLst/>
            <a:gdLst/>
            <a:ahLst/>
            <a:cxnLst/>
            <a:rect l="l" t="t" r="r" b="b"/>
            <a:pathLst>
              <a:path w="1834378" h="1650940">
                <a:moveTo>
                  <a:pt x="0" y="0"/>
                </a:moveTo>
                <a:lnTo>
                  <a:pt x="1834378" y="0"/>
                </a:lnTo>
                <a:lnTo>
                  <a:pt x="1834378" y="1650940"/>
                </a:lnTo>
                <a:lnTo>
                  <a:pt x="0" y="16509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06167" y="2188529"/>
            <a:ext cx="2256766" cy="1637181"/>
          </a:xfrm>
          <a:custGeom>
            <a:avLst/>
            <a:gdLst/>
            <a:ahLst/>
            <a:cxnLst/>
            <a:rect l="l" t="t" r="r" b="b"/>
            <a:pathLst>
              <a:path w="2256766" h="1637181">
                <a:moveTo>
                  <a:pt x="0" y="0"/>
                </a:moveTo>
                <a:lnTo>
                  <a:pt x="2256766" y="0"/>
                </a:lnTo>
                <a:lnTo>
                  <a:pt x="2256766" y="1637182"/>
                </a:lnTo>
                <a:lnTo>
                  <a:pt x="0" y="16371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682841" y="2469311"/>
            <a:ext cx="1673529" cy="1834005"/>
          </a:xfrm>
          <a:custGeom>
            <a:avLst/>
            <a:gdLst/>
            <a:ahLst/>
            <a:cxnLst/>
            <a:rect l="l" t="t" r="r" b="b"/>
            <a:pathLst>
              <a:path w="1673529" h="1834005">
                <a:moveTo>
                  <a:pt x="0" y="0"/>
                </a:moveTo>
                <a:lnTo>
                  <a:pt x="1673530" y="0"/>
                </a:lnTo>
                <a:lnTo>
                  <a:pt x="1673530" y="1834005"/>
                </a:lnTo>
                <a:lnTo>
                  <a:pt x="0" y="1834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716336" y="6071610"/>
            <a:ext cx="3078351" cy="1689245"/>
          </a:xfrm>
          <a:custGeom>
            <a:avLst/>
            <a:gdLst/>
            <a:ahLst/>
            <a:cxnLst/>
            <a:rect l="l" t="t" r="r" b="b"/>
            <a:pathLst>
              <a:path w="3078351" h="1689245">
                <a:moveTo>
                  <a:pt x="0" y="0"/>
                </a:moveTo>
                <a:lnTo>
                  <a:pt x="3078351" y="0"/>
                </a:lnTo>
                <a:lnTo>
                  <a:pt x="3078351" y="1689245"/>
                </a:lnTo>
                <a:lnTo>
                  <a:pt x="0" y="16892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952948" y="6071610"/>
            <a:ext cx="1543045" cy="1543045"/>
          </a:xfrm>
          <a:custGeom>
            <a:avLst/>
            <a:gdLst/>
            <a:ahLst/>
            <a:cxnLst/>
            <a:rect l="l" t="t" r="r" b="b"/>
            <a:pathLst>
              <a:path w="1543045" h="1543045">
                <a:moveTo>
                  <a:pt x="0" y="0"/>
                </a:moveTo>
                <a:lnTo>
                  <a:pt x="1543045" y="0"/>
                </a:lnTo>
                <a:lnTo>
                  <a:pt x="1543045" y="1543045"/>
                </a:lnTo>
                <a:lnTo>
                  <a:pt x="0" y="15430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527133" y="6071745"/>
            <a:ext cx="2700664" cy="1694053"/>
          </a:xfrm>
          <a:custGeom>
            <a:avLst/>
            <a:gdLst/>
            <a:ahLst/>
            <a:cxnLst/>
            <a:rect l="l" t="t" r="r" b="b"/>
            <a:pathLst>
              <a:path w="2700664" h="1694053">
                <a:moveTo>
                  <a:pt x="0" y="0"/>
                </a:moveTo>
                <a:lnTo>
                  <a:pt x="2700664" y="0"/>
                </a:lnTo>
                <a:lnTo>
                  <a:pt x="2700664" y="1694053"/>
                </a:lnTo>
                <a:lnTo>
                  <a:pt x="0" y="16940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802092" y="8039209"/>
            <a:ext cx="2906840" cy="121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projet école de la forêt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82841" y="8039209"/>
            <a:ext cx="2344150" cy="121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découvrir le monde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37075" y="4189016"/>
            <a:ext cx="3613850" cy="121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le lundi</a:t>
            </a:r>
          </a:p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 18/09 au 6/11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50925" y="4189016"/>
            <a:ext cx="3138280" cy="121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le mardi</a:t>
            </a:r>
          </a:p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12/10 au 14/11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88287" y="4147805"/>
            <a:ext cx="3139536" cy="121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le vendredi</a:t>
            </a:r>
          </a:p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22/03 au 22/06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9088" y="4877818"/>
            <a:ext cx="6940740" cy="102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3"/>
              </a:lnSpc>
            </a:pPr>
            <a:r>
              <a:rPr lang="en-US" sz="6502">
                <a:solidFill>
                  <a:srgbClr val="231F20"/>
                </a:solidFill>
                <a:latin typeface="Hatton Bold"/>
              </a:rPr>
              <a:t>les projets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05390" y="8039209"/>
            <a:ext cx="2553910" cy="121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160">
                <a:solidFill>
                  <a:srgbClr val="000000"/>
                </a:solidFill>
                <a:latin typeface="Nunito Sans Bold"/>
              </a:rPr>
              <a:t>prix des incorruptibles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624" y="4615234"/>
            <a:ext cx="5949755" cy="6828987"/>
          </a:xfrm>
          <a:custGeom>
            <a:avLst/>
            <a:gdLst/>
            <a:ahLst/>
            <a:cxnLst/>
            <a:rect l="l" t="t" r="r" b="b"/>
            <a:pathLst>
              <a:path w="5949755" h="6828987">
                <a:moveTo>
                  <a:pt x="0" y="0"/>
                </a:moveTo>
                <a:lnTo>
                  <a:pt x="5949754" y="0"/>
                </a:lnTo>
                <a:lnTo>
                  <a:pt x="5949754" y="6828987"/>
                </a:lnTo>
                <a:lnTo>
                  <a:pt x="0" y="6828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91655" y="-1893076"/>
            <a:ext cx="5730992" cy="4345134"/>
          </a:xfrm>
          <a:custGeom>
            <a:avLst/>
            <a:gdLst/>
            <a:ahLst/>
            <a:cxnLst/>
            <a:rect l="l" t="t" r="r" b="b"/>
            <a:pathLst>
              <a:path w="5730992" h="4345134">
                <a:moveTo>
                  <a:pt x="0" y="0"/>
                </a:moveTo>
                <a:lnTo>
                  <a:pt x="5730992" y="0"/>
                </a:lnTo>
                <a:lnTo>
                  <a:pt x="5730992" y="4345134"/>
                </a:lnTo>
                <a:lnTo>
                  <a:pt x="0" y="434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42799" y="6364359"/>
            <a:ext cx="3345201" cy="4444108"/>
          </a:xfrm>
          <a:custGeom>
            <a:avLst/>
            <a:gdLst/>
            <a:ahLst/>
            <a:cxnLst/>
            <a:rect l="l" t="t" r="r" b="b"/>
            <a:pathLst>
              <a:path w="3345201" h="4444108">
                <a:moveTo>
                  <a:pt x="0" y="0"/>
                </a:moveTo>
                <a:lnTo>
                  <a:pt x="3345201" y="0"/>
                </a:lnTo>
                <a:lnTo>
                  <a:pt x="3345201" y="4444108"/>
                </a:lnTo>
                <a:lnTo>
                  <a:pt x="0" y="444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21473" y="1844073"/>
            <a:ext cx="7063602" cy="7063602"/>
            <a:chOff x="0" y="0"/>
            <a:chExt cx="12700000" cy="12700000"/>
          </a:xfrm>
        </p:grpSpPr>
        <p:sp>
          <p:nvSpPr>
            <p:cNvPr id="6" name="Freeform 6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8"/>
              <a:stretch>
                <a:fillRect t="-31930" b="-3193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8058979" y="5232999"/>
            <a:ext cx="10664874" cy="178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1"/>
              </a:lnSpc>
            </a:pP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Le </a:t>
            </a:r>
            <a:r>
              <a:rPr lang="en-US" sz="2792" spc="100" dirty="0" err="1">
                <a:solidFill>
                  <a:srgbClr val="231F20"/>
                </a:solidFill>
                <a:latin typeface="Nunito Sans Bold"/>
              </a:rPr>
              <a:t>mardi</a:t>
            </a: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 de 16h30 </a:t>
            </a:r>
            <a:r>
              <a:rPr lang="en-US" sz="2792" spc="100" dirty="0" err="1">
                <a:solidFill>
                  <a:srgbClr val="231F20"/>
                </a:solidFill>
                <a:latin typeface="Nunito Sans Bold"/>
              </a:rPr>
              <a:t>à</a:t>
            </a: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 17h30.</a:t>
            </a:r>
          </a:p>
          <a:p>
            <a:pPr>
              <a:lnSpc>
                <a:spcPts val="4831"/>
              </a:lnSpc>
            </a:pP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Les </a:t>
            </a:r>
            <a:r>
              <a:rPr lang="en-US" sz="2792" spc="100" dirty="0" err="1">
                <a:solidFill>
                  <a:srgbClr val="231F20"/>
                </a:solidFill>
                <a:latin typeface="Nunito Sans Bold"/>
              </a:rPr>
              <a:t>familles</a:t>
            </a: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792" spc="100" dirty="0" err="1">
                <a:solidFill>
                  <a:srgbClr val="231F20"/>
                </a:solidFill>
                <a:latin typeface="Nunito Sans Bold"/>
              </a:rPr>
              <a:t>concernées</a:t>
            </a: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792" spc="100" dirty="0" err="1">
                <a:solidFill>
                  <a:srgbClr val="231F20"/>
                </a:solidFill>
                <a:latin typeface="Nunito Sans Bold"/>
              </a:rPr>
              <a:t>seront</a:t>
            </a: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792" spc="100" dirty="0" err="1">
                <a:solidFill>
                  <a:srgbClr val="231F20"/>
                </a:solidFill>
                <a:latin typeface="Nunito Sans Bold"/>
              </a:rPr>
              <a:t>prévenues</a:t>
            </a: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 pour </a:t>
            </a:r>
          </a:p>
          <a:p>
            <a:pPr>
              <a:lnSpc>
                <a:spcPts val="4831"/>
              </a:lnSpc>
            </a:pPr>
            <a:r>
              <a:rPr lang="en-US" sz="2792" spc="100" dirty="0" err="1">
                <a:solidFill>
                  <a:srgbClr val="231F20"/>
                </a:solidFill>
                <a:latin typeface="Nunito Sans Bold"/>
              </a:rPr>
              <a:t>chaque</a:t>
            </a: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792" spc="100" dirty="0" err="1">
                <a:solidFill>
                  <a:srgbClr val="231F20"/>
                </a:solidFill>
                <a:latin typeface="Nunito Sans Bold"/>
              </a:rPr>
              <a:t>période</a:t>
            </a:r>
            <a:r>
              <a:rPr lang="en-US" sz="2792" spc="100" dirty="0">
                <a:solidFill>
                  <a:srgbClr val="231F20"/>
                </a:solidFill>
                <a:latin typeface="Nunito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58979" y="3507620"/>
            <a:ext cx="9662077" cy="123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3"/>
              </a:lnSpc>
            </a:pPr>
            <a:r>
              <a:rPr lang="en-US" sz="7864">
                <a:solidFill>
                  <a:srgbClr val="231F20"/>
                </a:solidFill>
                <a:latin typeface="Hatton Bold"/>
              </a:rPr>
              <a:t>APC</a:t>
            </a:r>
          </a:p>
        </p:txBody>
      </p:sp>
      <p:sp>
        <p:nvSpPr>
          <p:cNvPr id="9" name="Freeform 9"/>
          <p:cNvSpPr/>
          <p:nvPr/>
        </p:nvSpPr>
        <p:spPr>
          <a:xfrm rot="9562551" flipH="1">
            <a:off x="488451" y="-821877"/>
            <a:ext cx="1673244" cy="3077874"/>
          </a:xfrm>
          <a:custGeom>
            <a:avLst/>
            <a:gdLst/>
            <a:ahLst/>
            <a:cxnLst/>
            <a:rect l="l" t="t" r="r" b="b"/>
            <a:pathLst>
              <a:path w="1673244" h="3077874">
                <a:moveTo>
                  <a:pt x="1673244" y="0"/>
                </a:moveTo>
                <a:lnTo>
                  <a:pt x="0" y="0"/>
                </a:lnTo>
                <a:lnTo>
                  <a:pt x="0" y="3077875"/>
                </a:lnTo>
                <a:lnTo>
                  <a:pt x="1673244" y="3077875"/>
                </a:lnTo>
                <a:lnTo>
                  <a:pt x="167324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367191"/>
            <a:ext cx="18288000" cy="742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Rendez-vous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Par l’intermédiaire de Klassly.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Si nécessaire je demande moi-même à vous rencontrer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Disponible en général de 12h à 13h et après la classe.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endParaRPr lang="en-US" sz="3298" spc="52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Stagiaires - PEMF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possibilité que la classe accueille des stagiaires en observation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Tout est fait pour ne pas perturber l’organisation de la classe et les apprentissages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endParaRPr lang="en-US" sz="3298" spc="52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Divers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-La coopérative scolaire : demande une participation de 5e afin d'aider au financement des projets et l'achat de matériel pour la classe.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- Recherche de parents pour le conseil d'école. Un représentant par classe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- association de parents d'élèves, ne pas hésiter à se rapprocher d'eux.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-Pas de jouets de la maison à l'école.</a:t>
            </a:r>
          </a:p>
        </p:txBody>
      </p:sp>
      <p:sp>
        <p:nvSpPr>
          <p:cNvPr id="3" name="Freeform 3"/>
          <p:cNvSpPr/>
          <p:nvPr/>
        </p:nvSpPr>
        <p:spPr>
          <a:xfrm rot="-10332858" flipV="1">
            <a:off x="-333832" y="-903290"/>
            <a:ext cx="5730992" cy="4345134"/>
          </a:xfrm>
          <a:custGeom>
            <a:avLst/>
            <a:gdLst/>
            <a:ahLst/>
            <a:cxnLst/>
            <a:rect l="l" t="t" r="r" b="b"/>
            <a:pathLst>
              <a:path w="5730992" h="4345134">
                <a:moveTo>
                  <a:pt x="0" y="4345134"/>
                </a:moveTo>
                <a:lnTo>
                  <a:pt x="5730993" y="4345134"/>
                </a:lnTo>
                <a:lnTo>
                  <a:pt x="5730993" y="0"/>
                </a:lnTo>
                <a:lnTo>
                  <a:pt x="0" y="0"/>
                </a:lnTo>
                <a:lnTo>
                  <a:pt x="0" y="4345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97223" y="626362"/>
            <a:ext cx="9662077" cy="123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3"/>
              </a:lnSpc>
            </a:pPr>
            <a:r>
              <a:rPr lang="en-US" sz="7864">
                <a:solidFill>
                  <a:srgbClr val="231F20"/>
                </a:solidFill>
                <a:latin typeface="Hatton Bold"/>
              </a:rPr>
              <a:t>Divers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9573" y="3107949"/>
            <a:ext cx="5888854" cy="4549140"/>
          </a:xfrm>
          <a:custGeom>
            <a:avLst/>
            <a:gdLst/>
            <a:ahLst/>
            <a:cxnLst/>
            <a:rect l="l" t="t" r="r" b="b"/>
            <a:pathLst>
              <a:path w="5888854" h="4549140">
                <a:moveTo>
                  <a:pt x="0" y="0"/>
                </a:moveTo>
                <a:lnTo>
                  <a:pt x="5888854" y="0"/>
                </a:lnTo>
                <a:lnTo>
                  <a:pt x="5888854" y="4549140"/>
                </a:lnTo>
                <a:lnTo>
                  <a:pt x="0" y="454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66370" y="671981"/>
            <a:ext cx="12057067" cy="123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3"/>
              </a:lnSpc>
            </a:pPr>
            <a:r>
              <a:rPr lang="en-US" sz="7864">
                <a:solidFill>
                  <a:srgbClr val="231F20"/>
                </a:solidFill>
                <a:latin typeface="Hatton Bold"/>
              </a:rPr>
              <a:t>questions / réponses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16" y="-244931"/>
            <a:ext cx="18626175" cy="18626175"/>
          </a:xfrm>
          <a:custGeom>
            <a:avLst/>
            <a:gdLst/>
            <a:ahLst/>
            <a:cxnLst/>
            <a:rect l="l" t="t" r="r" b="b"/>
            <a:pathLst>
              <a:path w="18626175" h="18626175">
                <a:moveTo>
                  <a:pt x="0" y="0"/>
                </a:moveTo>
                <a:lnTo>
                  <a:pt x="18626175" y="0"/>
                </a:lnTo>
                <a:lnTo>
                  <a:pt x="18626175" y="18626174"/>
                </a:lnTo>
                <a:lnTo>
                  <a:pt x="0" y="1862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24246">
            <a:off x="-2375017" y="6943219"/>
            <a:ext cx="6807434" cy="5928656"/>
          </a:xfrm>
          <a:custGeom>
            <a:avLst/>
            <a:gdLst/>
            <a:ahLst/>
            <a:cxnLst/>
            <a:rect l="l" t="t" r="r" b="b"/>
            <a:pathLst>
              <a:path w="6807434" h="5928656">
                <a:moveTo>
                  <a:pt x="0" y="0"/>
                </a:moveTo>
                <a:lnTo>
                  <a:pt x="6807434" y="0"/>
                </a:lnTo>
                <a:lnTo>
                  <a:pt x="6807434" y="5928656"/>
                </a:lnTo>
                <a:lnTo>
                  <a:pt x="0" y="5928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2855" y="7441009"/>
            <a:ext cx="1754512" cy="1817291"/>
          </a:xfrm>
          <a:custGeom>
            <a:avLst/>
            <a:gdLst/>
            <a:ahLst/>
            <a:cxnLst/>
            <a:rect l="l" t="t" r="r" b="b"/>
            <a:pathLst>
              <a:path w="1754512" h="1817291">
                <a:moveTo>
                  <a:pt x="0" y="0"/>
                </a:moveTo>
                <a:lnTo>
                  <a:pt x="1754512" y="0"/>
                </a:lnTo>
                <a:lnTo>
                  <a:pt x="1754512" y="1817291"/>
                </a:lnTo>
                <a:lnTo>
                  <a:pt x="0" y="18172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21524" y="-244931"/>
            <a:ext cx="4608458" cy="4013548"/>
          </a:xfrm>
          <a:custGeom>
            <a:avLst/>
            <a:gdLst/>
            <a:ahLst/>
            <a:cxnLst/>
            <a:rect l="l" t="t" r="r" b="b"/>
            <a:pathLst>
              <a:path w="4608458" h="4013548">
                <a:moveTo>
                  <a:pt x="0" y="0"/>
                </a:moveTo>
                <a:lnTo>
                  <a:pt x="4608458" y="0"/>
                </a:lnTo>
                <a:lnTo>
                  <a:pt x="4608458" y="4013548"/>
                </a:lnTo>
                <a:lnTo>
                  <a:pt x="0" y="401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08592" y="803775"/>
            <a:ext cx="1381835" cy="1431280"/>
          </a:xfrm>
          <a:custGeom>
            <a:avLst/>
            <a:gdLst/>
            <a:ahLst/>
            <a:cxnLst/>
            <a:rect l="l" t="t" r="r" b="b"/>
            <a:pathLst>
              <a:path w="1381835" h="1431280">
                <a:moveTo>
                  <a:pt x="0" y="0"/>
                </a:moveTo>
                <a:lnTo>
                  <a:pt x="1381835" y="0"/>
                </a:lnTo>
                <a:lnTo>
                  <a:pt x="1381835" y="1431280"/>
                </a:lnTo>
                <a:lnTo>
                  <a:pt x="0" y="1431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562551" flipH="1">
            <a:off x="488451" y="-821877"/>
            <a:ext cx="1673244" cy="3077874"/>
          </a:xfrm>
          <a:custGeom>
            <a:avLst/>
            <a:gdLst/>
            <a:ahLst/>
            <a:cxnLst/>
            <a:rect l="l" t="t" r="r" b="b"/>
            <a:pathLst>
              <a:path w="1673244" h="3077874">
                <a:moveTo>
                  <a:pt x="1673244" y="0"/>
                </a:moveTo>
                <a:lnTo>
                  <a:pt x="0" y="0"/>
                </a:lnTo>
                <a:lnTo>
                  <a:pt x="0" y="3077875"/>
                </a:lnTo>
                <a:lnTo>
                  <a:pt x="1673244" y="3077875"/>
                </a:lnTo>
                <a:lnTo>
                  <a:pt x="167324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583839" y="6210959"/>
            <a:ext cx="3472564" cy="4613310"/>
          </a:xfrm>
          <a:custGeom>
            <a:avLst/>
            <a:gdLst/>
            <a:ahLst/>
            <a:cxnLst/>
            <a:rect l="l" t="t" r="r" b="b"/>
            <a:pathLst>
              <a:path w="3472564" h="4613310">
                <a:moveTo>
                  <a:pt x="0" y="0"/>
                </a:moveTo>
                <a:lnTo>
                  <a:pt x="3472564" y="0"/>
                </a:lnTo>
                <a:lnTo>
                  <a:pt x="3472564" y="4613310"/>
                </a:lnTo>
                <a:lnTo>
                  <a:pt x="0" y="46133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04189" y="2373185"/>
            <a:ext cx="14879622" cy="2513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7"/>
              </a:lnSpc>
            </a:pPr>
            <a:r>
              <a:rPr lang="en-US" sz="13919">
                <a:solidFill>
                  <a:srgbClr val="000000"/>
                </a:solidFill>
                <a:latin typeface="Hatton Bold"/>
              </a:rPr>
              <a:t>Merci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1371" y="4819967"/>
            <a:ext cx="162306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Vous avez un petit post-it sur la table, vous pouvez si vous le souhaitez, laisser un petit message à votre enfant qu'il trouvera lundi matin.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3458013"/>
            <a:ext cx="5949755" cy="6828987"/>
          </a:xfrm>
          <a:custGeom>
            <a:avLst/>
            <a:gdLst/>
            <a:ahLst/>
            <a:cxnLst/>
            <a:rect l="l" t="t" r="r" b="b"/>
            <a:pathLst>
              <a:path w="5949755" h="6828987">
                <a:moveTo>
                  <a:pt x="0" y="0"/>
                </a:moveTo>
                <a:lnTo>
                  <a:pt x="5949754" y="0"/>
                </a:lnTo>
                <a:lnTo>
                  <a:pt x="5949754" y="6828987"/>
                </a:lnTo>
                <a:lnTo>
                  <a:pt x="0" y="6828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91655" y="-1893076"/>
            <a:ext cx="5730992" cy="4345134"/>
          </a:xfrm>
          <a:custGeom>
            <a:avLst/>
            <a:gdLst/>
            <a:ahLst/>
            <a:cxnLst/>
            <a:rect l="l" t="t" r="r" b="b"/>
            <a:pathLst>
              <a:path w="5730992" h="4345134">
                <a:moveTo>
                  <a:pt x="0" y="0"/>
                </a:moveTo>
                <a:lnTo>
                  <a:pt x="5730992" y="0"/>
                </a:lnTo>
                <a:lnTo>
                  <a:pt x="5730992" y="4345134"/>
                </a:lnTo>
                <a:lnTo>
                  <a:pt x="0" y="4345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42799" y="6364359"/>
            <a:ext cx="3345201" cy="4444108"/>
          </a:xfrm>
          <a:custGeom>
            <a:avLst/>
            <a:gdLst/>
            <a:ahLst/>
            <a:cxnLst/>
            <a:rect l="l" t="t" r="r" b="b"/>
            <a:pathLst>
              <a:path w="3345201" h="4444108">
                <a:moveTo>
                  <a:pt x="0" y="0"/>
                </a:moveTo>
                <a:lnTo>
                  <a:pt x="3345201" y="0"/>
                </a:lnTo>
                <a:lnTo>
                  <a:pt x="3345201" y="4444108"/>
                </a:lnTo>
                <a:lnTo>
                  <a:pt x="0" y="444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562551" flipH="1">
            <a:off x="488451" y="-821877"/>
            <a:ext cx="1673244" cy="3077874"/>
          </a:xfrm>
          <a:custGeom>
            <a:avLst/>
            <a:gdLst/>
            <a:ahLst/>
            <a:cxnLst/>
            <a:rect l="l" t="t" r="r" b="b"/>
            <a:pathLst>
              <a:path w="1673244" h="3077874">
                <a:moveTo>
                  <a:pt x="1673244" y="0"/>
                </a:moveTo>
                <a:lnTo>
                  <a:pt x="0" y="0"/>
                </a:lnTo>
                <a:lnTo>
                  <a:pt x="0" y="3077875"/>
                </a:lnTo>
                <a:lnTo>
                  <a:pt x="1673244" y="3077875"/>
                </a:lnTo>
                <a:lnTo>
                  <a:pt x="167324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58979" y="3777123"/>
            <a:ext cx="7914826" cy="425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8"/>
              </a:lnSpc>
            </a:pPr>
            <a:r>
              <a:rPr lang="en-US" sz="3172" spc="114">
                <a:solidFill>
                  <a:srgbClr val="231F20"/>
                </a:solidFill>
                <a:latin typeface="Nunito Sans Bold"/>
              </a:rPr>
              <a:t>23 élèves </a:t>
            </a:r>
          </a:p>
          <a:p>
            <a:pPr>
              <a:lnSpc>
                <a:spcPts val="3585"/>
              </a:lnSpc>
            </a:pPr>
            <a:endParaRPr lang="en-US" sz="3172" spc="114">
              <a:solidFill>
                <a:srgbClr val="231F20"/>
              </a:solidFill>
              <a:latin typeface="Nunito Sans Bold"/>
            </a:endParaRPr>
          </a:p>
          <a:p>
            <a:pPr>
              <a:lnSpc>
                <a:spcPts val="3585"/>
              </a:lnSpc>
            </a:pPr>
            <a:r>
              <a:rPr lang="en-US" sz="2072" spc="74">
                <a:solidFill>
                  <a:srgbClr val="231F20"/>
                </a:solidFill>
                <a:latin typeface="Nunito Sans Bold"/>
              </a:rPr>
              <a:t>Dans la classe, j’encourage le travail d’équipe, la réussite de tous, l’entraide. </a:t>
            </a:r>
          </a:p>
          <a:p>
            <a:pPr>
              <a:lnSpc>
                <a:spcPts val="3585"/>
              </a:lnSpc>
            </a:pPr>
            <a:r>
              <a:rPr lang="en-US" sz="2072" spc="74">
                <a:solidFill>
                  <a:srgbClr val="231F20"/>
                </a:solidFill>
                <a:latin typeface="Nunito Sans Bold"/>
              </a:rPr>
              <a:t>Ma devise est la suivante : chacun a sa place et a quelque chose à apporter aux autres.</a:t>
            </a:r>
          </a:p>
          <a:p>
            <a:pPr>
              <a:lnSpc>
                <a:spcPts val="3585"/>
              </a:lnSpc>
            </a:pPr>
            <a:r>
              <a:rPr lang="en-US" sz="2072" spc="74">
                <a:solidFill>
                  <a:srgbClr val="231F20"/>
                </a:solidFill>
                <a:latin typeface="Nunito Sans Bold"/>
              </a:rPr>
              <a:t>Il est important que les élèves se sentent bien dans la classe.</a:t>
            </a:r>
          </a:p>
          <a:p>
            <a:pPr>
              <a:lnSpc>
                <a:spcPts val="3585"/>
              </a:lnSpc>
            </a:pPr>
            <a:endParaRPr lang="en-US" sz="2072" spc="74">
              <a:solidFill>
                <a:srgbClr val="231F20"/>
              </a:solidFill>
              <a:latin typeface="Nunito Sans Bold"/>
            </a:endParaRPr>
          </a:p>
          <a:p>
            <a:pPr>
              <a:lnSpc>
                <a:spcPts val="3585"/>
              </a:lnSpc>
            </a:pPr>
            <a:endParaRPr lang="en-US" sz="2072" spc="74">
              <a:solidFill>
                <a:srgbClr val="231F20"/>
              </a:solidFill>
              <a:latin typeface="Nunito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58979" y="2404433"/>
            <a:ext cx="9662077" cy="123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3"/>
              </a:lnSpc>
            </a:pPr>
            <a:r>
              <a:rPr lang="en-US" sz="7864">
                <a:solidFill>
                  <a:srgbClr val="231F20"/>
                </a:solidFill>
                <a:latin typeface="Hatton Bold"/>
              </a:rPr>
              <a:t>Notre classe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7785024" y="6711493"/>
            <a:ext cx="3472564" cy="4613310"/>
          </a:xfrm>
          <a:custGeom>
            <a:avLst/>
            <a:gdLst/>
            <a:ahLst/>
            <a:cxnLst/>
            <a:rect l="l" t="t" r="r" b="b"/>
            <a:pathLst>
              <a:path w="3472564" h="4613310">
                <a:moveTo>
                  <a:pt x="0" y="0"/>
                </a:moveTo>
                <a:lnTo>
                  <a:pt x="3472564" y="0"/>
                </a:lnTo>
                <a:lnTo>
                  <a:pt x="3472564" y="4613310"/>
                </a:lnTo>
                <a:lnTo>
                  <a:pt x="0" y="461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-189624"/>
            <a:ext cx="3677974" cy="3448101"/>
          </a:xfrm>
          <a:custGeom>
            <a:avLst/>
            <a:gdLst/>
            <a:ahLst/>
            <a:cxnLst/>
            <a:rect l="l" t="t" r="r" b="b"/>
            <a:pathLst>
              <a:path w="3677974" h="3448101">
                <a:moveTo>
                  <a:pt x="0" y="0"/>
                </a:moveTo>
                <a:lnTo>
                  <a:pt x="3677974" y="0"/>
                </a:lnTo>
                <a:lnTo>
                  <a:pt x="3677974" y="3448100"/>
                </a:lnTo>
                <a:lnTo>
                  <a:pt x="0" y="3448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3960">
            <a:off x="-289108" y="6140118"/>
            <a:ext cx="5974719" cy="6857640"/>
          </a:xfrm>
          <a:custGeom>
            <a:avLst/>
            <a:gdLst/>
            <a:ahLst/>
            <a:cxnLst/>
            <a:rect l="l" t="t" r="r" b="b"/>
            <a:pathLst>
              <a:path w="5974719" h="6857640">
                <a:moveTo>
                  <a:pt x="0" y="0"/>
                </a:moveTo>
                <a:lnTo>
                  <a:pt x="5974718" y="0"/>
                </a:lnTo>
                <a:lnTo>
                  <a:pt x="5974718" y="6857640"/>
                </a:lnTo>
                <a:lnTo>
                  <a:pt x="0" y="6857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50292" y="2473927"/>
            <a:ext cx="8995765" cy="533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L’emploi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du temps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est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très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ritualisé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afin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d’aider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les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élèves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à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bien se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repérer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dans la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journée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et de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favoriser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l’autonomie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et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l’efficacité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en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classe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.</a:t>
            </a:r>
          </a:p>
          <a:p>
            <a:pPr>
              <a:lnSpc>
                <a:spcPts val="3548"/>
              </a:lnSpc>
            </a:pPr>
            <a:endParaRPr lang="en-US" sz="2050" spc="73" dirty="0">
              <a:solidFill>
                <a:srgbClr val="231F20"/>
              </a:solidFill>
              <a:latin typeface="Nunito Sans Bold"/>
            </a:endParaRPr>
          </a:p>
          <a:p>
            <a:pPr>
              <a:lnSpc>
                <a:spcPts val="3548"/>
              </a:lnSpc>
            </a:pP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Les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modalités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de travail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s’articulent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afin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de conserver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l’attention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et la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disponibilité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de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tous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: travail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en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classe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entière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,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exercices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individuels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, manipulation, jeux, travail sur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l’ardoise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…</a:t>
            </a:r>
          </a:p>
          <a:p>
            <a:pPr>
              <a:lnSpc>
                <a:spcPts val="3548"/>
              </a:lnSpc>
            </a:pPr>
            <a:endParaRPr lang="en-US" sz="2050" spc="73" dirty="0">
              <a:solidFill>
                <a:srgbClr val="231F20"/>
              </a:solidFill>
              <a:latin typeface="Nunito Sans Bold"/>
            </a:endParaRPr>
          </a:p>
          <a:p>
            <a:pPr>
              <a:lnSpc>
                <a:spcPts val="3548"/>
              </a:lnSpc>
            </a:pP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Les séances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durent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environ 25 minutes.</a:t>
            </a:r>
          </a:p>
          <a:p>
            <a:pPr>
              <a:lnSpc>
                <a:spcPts val="3548"/>
              </a:lnSpc>
            </a:pPr>
            <a:endParaRPr lang="en-US" sz="2050" spc="73" dirty="0">
              <a:solidFill>
                <a:srgbClr val="231F20"/>
              </a:solidFill>
              <a:latin typeface="Nunito Sans Bold"/>
            </a:endParaRPr>
          </a:p>
          <a:p>
            <a:pPr>
              <a:lnSpc>
                <a:spcPts val="3548"/>
              </a:lnSpc>
            </a:pP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Voici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une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</a:t>
            </a:r>
            <a:r>
              <a:rPr lang="en-US" sz="2050" spc="73" dirty="0" err="1">
                <a:solidFill>
                  <a:srgbClr val="231F20"/>
                </a:solidFill>
                <a:latin typeface="Nunito Sans Bold"/>
              </a:rPr>
              <a:t>journée</a:t>
            </a:r>
            <a:r>
              <a:rPr lang="en-US" sz="2050" spc="73" dirty="0">
                <a:solidFill>
                  <a:srgbClr val="231F20"/>
                </a:solidFill>
                <a:latin typeface="Nunito Sans Bold"/>
              </a:rPr>
              <a:t> type...</a:t>
            </a:r>
          </a:p>
          <a:p>
            <a:pPr>
              <a:lnSpc>
                <a:spcPts val="3548"/>
              </a:lnSpc>
            </a:pPr>
            <a:endParaRPr lang="en-US" sz="2050" spc="73" dirty="0">
              <a:solidFill>
                <a:srgbClr val="231F20"/>
              </a:solidFill>
              <a:latin typeface="Nunito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50292" y="1357496"/>
            <a:ext cx="8069464" cy="93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03"/>
              </a:lnSpc>
            </a:pPr>
            <a:r>
              <a:rPr lang="en-US" sz="5950">
                <a:solidFill>
                  <a:srgbClr val="231F20"/>
                </a:solidFill>
                <a:latin typeface="Hatton Bold"/>
              </a:rPr>
              <a:t>Le fonctionnement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2175" y="252191"/>
            <a:ext cx="9737536" cy="126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6"/>
              </a:lnSpc>
            </a:pPr>
            <a:r>
              <a:rPr lang="en-US" sz="8083">
                <a:solidFill>
                  <a:srgbClr val="231F20"/>
                </a:solidFill>
                <a:latin typeface="Hatton Bold"/>
              </a:rPr>
              <a:t>emploi du temps</a:t>
            </a:r>
          </a:p>
        </p:txBody>
      </p:sp>
      <p:sp>
        <p:nvSpPr>
          <p:cNvPr id="3" name="Freeform 3"/>
          <p:cNvSpPr/>
          <p:nvPr/>
        </p:nvSpPr>
        <p:spPr>
          <a:xfrm rot="2700000">
            <a:off x="-4437965" y="-1885082"/>
            <a:ext cx="11093870" cy="12733280"/>
          </a:xfrm>
          <a:custGeom>
            <a:avLst/>
            <a:gdLst/>
            <a:ahLst/>
            <a:cxnLst/>
            <a:rect l="l" t="t" r="r" b="b"/>
            <a:pathLst>
              <a:path w="11093870" h="12733280">
                <a:moveTo>
                  <a:pt x="0" y="0"/>
                </a:moveTo>
                <a:lnTo>
                  <a:pt x="11093870" y="0"/>
                </a:lnTo>
                <a:lnTo>
                  <a:pt x="11093870" y="12733280"/>
                </a:lnTo>
                <a:lnTo>
                  <a:pt x="0" y="12733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2899022" y="1866924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3072524" y="1684025"/>
            <a:ext cx="3163457" cy="501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298" spc="52" dirty="0" err="1">
                <a:solidFill>
                  <a:srgbClr val="000000"/>
                </a:solidFill>
                <a:latin typeface="Nunito Sans Bold"/>
              </a:rPr>
              <a:t>rituels</a:t>
            </a:r>
            <a:endParaRPr lang="en-US" sz="3298" spc="52" dirty="0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899022" y="2969136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dirty="0"/>
          </a:p>
        </p:txBody>
      </p:sp>
      <p:sp>
        <p:nvSpPr>
          <p:cNvPr id="7" name="TextBox 7"/>
          <p:cNvSpPr txBox="1"/>
          <p:nvPr/>
        </p:nvSpPr>
        <p:spPr>
          <a:xfrm>
            <a:off x="2695420" y="2686721"/>
            <a:ext cx="4086380" cy="477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2400" spc="52" dirty="0" err="1">
                <a:solidFill>
                  <a:srgbClr val="000000"/>
                </a:solidFill>
                <a:latin typeface="Nunito Sans Bold"/>
              </a:rPr>
              <a:t>écriture</a:t>
            </a:r>
            <a:r>
              <a:rPr lang="en-US" sz="2400" spc="52" dirty="0">
                <a:solidFill>
                  <a:srgbClr val="000000"/>
                </a:solidFill>
                <a:latin typeface="Nunito Sans Bold"/>
              </a:rPr>
              <a:t> / production </a:t>
            </a:r>
            <a:r>
              <a:rPr lang="en-US" sz="2400" spc="52" dirty="0" err="1">
                <a:solidFill>
                  <a:srgbClr val="000000"/>
                </a:solidFill>
                <a:latin typeface="Nunito Sans Bold"/>
              </a:rPr>
              <a:t>écrits</a:t>
            </a:r>
            <a:endParaRPr lang="en-US" sz="2400" spc="52" dirty="0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2899022" y="4068074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3024771" y="3795532"/>
            <a:ext cx="3163457" cy="501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298" spc="52" dirty="0" err="1">
                <a:solidFill>
                  <a:srgbClr val="000000"/>
                </a:solidFill>
                <a:latin typeface="Nunito Sans Bold"/>
              </a:rPr>
              <a:t>français</a:t>
            </a:r>
            <a:endParaRPr lang="en-US" sz="3298" spc="52" dirty="0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2899022" y="5671837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3085667" y="5518996"/>
            <a:ext cx="3137168" cy="413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721" spc="43" dirty="0" err="1">
                <a:solidFill>
                  <a:srgbClr val="000000"/>
                </a:solidFill>
                <a:latin typeface="Nunito Sans Bold"/>
              </a:rPr>
              <a:t>dictée</a:t>
            </a:r>
            <a:r>
              <a:rPr lang="en-US" sz="2721" spc="43" dirty="0">
                <a:solidFill>
                  <a:srgbClr val="000000"/>
                </a:solidFill>
                <a:latin typeface="Nunito Sans Bold"/>
              </a:rPr>
              <a:t> </a:t>
            </a:r>
            <a:r>
              <a:rPr lang="en-US" sz="2721" spc="43" dirty="0" err="1">
                <a:solidFill>
                  <a:srgbClr val="000000"/>
                </a:solidFill>
                <a:latin typeface="Nunito Sans Bold"/>
              </a:rPr>
              <a:t>quotidienne</a:t>
            </a:r>
            <a:endParaRPr lang="en-US" sz="2721" spc="43" dirty="0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2810113" y="6801037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2854649" y="6620269"/>
            <a:ext cx="3163457" cy="501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298" spc="52" dirty="0" err="1">
                <a:solidFill>
                  <a:srgbClr val="000000"/>
                </a:solidFill>
                <a:latin typeface="Nunito Sans Bold"/>
              </a:rPr>
              <a:t>anglais</a:t>
            </a:r>
            <a:endParaRPr lang="en-US" sz="3298" spc="52" dirty="0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2899022" y="7928550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2894192" y="7716022"/>
            <a:ext cx="3163457" cy="501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298" spc="52" dirty="0">
                <a:solidFill>
                  <a:srgbClr val="000000"/>
                </a:solidFill>
                <a:latin typeface="Nunito Sans Bold"/>
              </a:rPr>
              <a:t>eps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523018" y="6884201"/>
            <a:ext cx="2902744" cy="3856302"/>
          </a:xfrm>
          <a:custGeom>
            <a:avLst/>
            <a:gdLst/>
            <a:ahLst/>
            <a:cxnLst/>
            <a:rect l="l" t="t" r="r" b="b"/>
            <a:pathLst>
              <a:path w="2902744" h="3856302">
                <a:moveTo>
                  <a:pt x="0" y="0"/>
                </a:moveTo>
                <a:lnTo>
                  <a:pt x="2902744" y="0"/>
                </a:lnTo>
                <a:lnTo>
                  <a:pt x="2902744" y="3856302"/>
                </a:lnTo>
                <a:lnTo>
                  <a:pt x="0" y="385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523018" y="-229713"/>
            <a:ext cx="3047032" cy="2856592"/>
          </a:xfrm>
          <a:custGeom>
            <a:avLst/>
            <a:gdLst/>
            <a:ahLst/>
            <a:cxnLst/>
            <a:rect l="l" t="t" r="r" b="b"/>
            <a:pathLst>
              <a:path w="3047032" h="2856592">
                <a:moveTo>
                  <a:pt x="0" y="0"/>
                </a:moveTo>
                <a:lnTo>
                  <a:pt x="3047032" y="0"/>
                </a:lnTo>
                <a:lnTo>
                  <a:pt x="3047032" y="2856592"/>
                </a:lnTo>
                <a:lnTo>
                  <a:pt x="0" y="2856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AutoShape 18"/>
          <p:cNvSpPr/>
          <p:nvPr/>
        </p:nvSpPr>
        <p:spPr>
          <a:xfrm>
            <a:off x="2899022" y="9056063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3059378" y="8581391"/>
            <a:ext cx="3163457" cy="100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298" spc="52" dirty="0">
                <a:solidFill>
                  <a:srgbClr val="000000"/>
                </a:solidFill>
                <a:latin typeface="Nunito Sans Bold"/>
              </a:rPr>
              <a:t>arts </a:t>
            </a:r>
            <a:r>
              <a:rPr lang="en-US" sz="3298" spc="52" dirty="0" err="1">
                <a:solidFill>
                  <a:srgbClr val="000000"/>
                </a:solidFill>
                <a:latin typeface="Nunito Sans Bold"/>
              </a:rPr>
              <a:t>visuels</a:t>
            </a:r>
            <a:r>
              <a:rPr lang="en-US" sz="3298" spc="52" dirty="0">
                <a:solidFill>
                  <a:srgbClr val="000000"/>
                </a:solidFill>
                <a:latin typeface="Nunito Sans Bold"/>
              </a:rPr>
              <a:t> / musique / </a:t>
            </a:r>
            <a:r>
              <a:rPr lang="en-US" sz="3298" spc="52" dirty="0" err="1">
                <a:solidFill>
                  <a:srgbClr val="000000"/>
                </a:solidFill>
                <a:latin typeface="Nunito Sans Bold"/>
              </a:rPr>
              <a:t>emc</a:t>
            </a:r>
            <a:endParaRPr lang="en-US" sz="3298" spc="52" dirty="0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2407" y="1614031"/>
            <a:ext cx="2186046" cy="50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8h30 - 9H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8009" y="2014374"/>
            <a:ext cx="1595993" cy="50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 9H/9h20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5935" y="3286927"/>
            <a:ext cx="1763540" cy="50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 9h20/10h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-203423" y="5349652"/>
            <a:ext cx="2673033" cy="50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10h15/10H35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247820" y="6499466"/>
            <a:ext cx="2673033" cy="50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10h35/10h55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203423" y="7626771"/>
            <a:ext cx="2649824" cy="50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10h55/11h25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191388" y="8718431"/>
            <a:ext cx="2596385" cy="50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11h25 / 12h</a:t>
            </a:r>
          </a:p>
        </p:txBody>
      </p:sp>
      <p:sp>
        <p:nvSpPr>
          <p:cNvPr id="27" name="AutoShape 27"/>
          <p:cNvSpPr/>
          <p:nvPr/>
        </p:nvSpPr>
        <p:spPr>
          <a:xfrm>
            <a:off x="11639663" y="2314295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TextBox 28"/>
          <p:cNvSpPr txBox="1"/>
          <p:nvPr/>
        </p:nvSpPr>
        <p:spPr>
          <a:xfrm>
            <a:off x="12095207" y="2014666"/>
            <a:ext cx="2603356" cy="82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7"/>
              </a:lnSpc>
            </a:pPr>
            <a:r>
              <a:rPr lang="en-US" sz="2714" spc="43">
                <a:solidFill>
                  <a:srgbClr val="000000"/>
                </a:solidFill>
                <a:latin typeface="Nunito Sans Bold"/>
              </a:rPr>
              <a:t>quart d'heure de lecture</a:t>
            </a:r>
          </a:p>
        </p:txBody>
      </p:sp>
      <p:sp>
        <p:nvSpPr>
          <p:cNvPr id="29" name="AutoShape 29"/>
          <p:cNvSpPr/>
          <p:nvPr/>
        </p:nvSpPr>
        <p:spPr>
          <a:xfrm>
            <a:off x="11582151" y="3739521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1582151" y="4190657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11947084" y="3540675"/>
            <a:ext cx="3137168" cy="82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721" spc="43">
                <a:solidFill>
                  <a:srgbClr val="000000"/>
                </a:solidFill>
                <a:latin typeface="Nunito Sans Bold"/>
              </a:rPr>
              <a:t>littérature ou </a:t>
            </a:r>
          </a:p>
          <a:p>
            <a:pPr algn="ctr">
              <a:lnSpc>
                <a:spcPts val="3265"/>
              </a:lnSpc>
            </a:pPr>
            <a:r>
              <a:rPr lang="en-US" sz="2721" spc="43">
                <a:solidFill>
                  <a:srgbClr val="000000"/>
                </a:solidFill>
                <a:latin typeface="Nunito Sans Bold"/>
              </a:rPr>
              <a:t>décloisonnement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702618" y="1934596"/>
            <a:ext cx="2485499" cy="50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>
                <a:solidFill>
                  <a:srgbClr val="000000"/>
                </a:solidFill>
                <a:latin typeface="Open Sans"/>
              </a:rPr>
              <a:t>13h50 -14h05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071093" y="3617125"/>
            <a:ext cx="3264357" cy="50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14h105 / 14h25</a:t>
            </a:r>
          </a:p>
        </p:txBody>
      </p:sp>
      <p:sp>
        <p:nvSpPr>
          <p:cNvPr id="34" name="AutoShape 34"/>
          <p:cNvSpPr/>
          <p:nvPr/>
        </p:nvSpPr>
        <p:spPr>
          <a:xfrm>
            <a:off x="11577723" y="6105182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35"/>
          <p:cNvSpPr txBox="1"/>
          <p:nvPr/>
        </p:nvSpPr>
        <p:spPr>
          <a:xfrm>
            <a:off x="8158391" y="5877454"/>
            <a:ext cx="3122788" cy="491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15h15 / 16h10</a:t>
            </a:r>
          </a:p>
        </p:txBody>
      </p:sp>
      <p:sp>
        <p:nvSpPr>
          <p:cNvPr id="36" name="AutoShape 36"/>
          <p:cNvSpPr/>
          <p:nvPr/>
        </p:nvSpPr>
        <p:spPr>
          <a:xfrm>
            <a:off x="11577723" y="7262216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TextBox 37"/>
          <p:cNvSpPr txBox="1"/>
          <p:nvPr/>
        </p:nvSpPr>
        <p:spPr>
          <a:xfrm>
            <a:off x="11885814" y="7005295"/>
            <a:ext cx="3137168" cy="413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721" spc="43">
                <a:solidFill>
                  <a:srgbClr val="000000"/>
                </a:solidFill>
                <a:latin typeface="Nunito Sans Bold"/>
              </a:rPr>
              <a:t>copie des devoirs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823873" y="5939081"/>
            <a:ext cx="3137168" cy="413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721" spc="43">
                <a:solidFill>
                  <a:srgbClr val="000000"/>
                </a:solidFill>
                <a:latin typeface="Nunito Sans Bold"/>
              </a:rPr>
              <a:t> mathématiques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370780" y="6962474"/>
            <a:ext cx="3019426" cy="50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16h10 / 16h20</a:t>
            </a:r>
          </a:p>
        </p:txBody>
      </p:sp>
      <p:sp>
        <p:nvSpPr>
          <p:cNvPr id="40" name="AutoShape 40"/>
          <p:cNvSpPr/>
          <p:nvPr/>
        </p:nvSpPr>
        <p:spPr>
          <a:xfrm>
            <a:off x="11673230" y="8361154"/>
            <a:ext cx="3629469" cy="0"/>
          </a:xfrm>
          <a:prstGeom prst="line">
            <a:avLst/>
          </a:prstGeom>
          <a:ln w="1019175" cap="rnd">
            <a:solidFill>
              <a:srgbClr val="FFFFF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41"/>
          <p:cNvSpPr txBox="1"/>
          <p:nvPr/>
        </p:nvSpPr>
        <p:spPr>
          <a:xfrm>
            <a:off x="11919380" y="7905153"/>
            <a:ext cx="3137168" cy="82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721" spc="43">
                <a:solidFill>
                  <a:srgbClr val="000000"/>
                </a:solidFill>
                <a:latin typeface="Nunito Sans Bold"/>
              </a:rPr>
              <a:t>rangement et écoute musicale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494071" y="8089525"/>
            <a:ext cx="2902591" cy="491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946" dirty="0">
                <a:solidFill>
                  <a:srgbClr val="000000"/>
                </a:solidFill>
                <a:latin typeface="Open Sans"/>
              </a:rPr>
              <a:t>16h20 / 16h30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3562" y="3991133"/>
            <a:ext cx="6908038" cy="220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1"/>
              </a:lnSpc>
            </a:pPr>
            <a:r>
              <a:rPr lang="en-US" sz="7233">
                <a:solidFill>
                  <a:srgbClr val="231F20"/>
                </a:solidFill>
                <a:latin typeface="Hatton Bold"/>
              </a:rPr>
              <a:t>l'organisation spatiale</a:t>
            </a:r>
          </a:p>
        </p:txBody>
      </p:sp>
      <p:sp>
        <p:nvSpPr>
          <p:cNvPr id="3" name="Freeform 3"/>
          <p:cNvSpPr/>
          <p:nvPr/>
        </p:nvSpPr>
        <p:spPr>
          <a:xfrm>
            <a:off x="15690397" y="-454793"/>
            <a:ext cx="4608458" cy="4013548"/>
          </a:xfrm>
          <a:custGeom>
            <a:avLst/>
            <a:gdLst/>
            <a:ahLst/>
            <a:cxnLst/>
            <a:rect l="l" t="t" r="r" b="b"/>
            <a:pathLst>
              <a:path w="4608458" h="4013548">
                <a:moveTo>
                  <a:pt x="0" y="0"/>
                </a:moveTo>
                <a:lnTo>
                  <a:pt x="4608457" y="0"/>
                </a:lnTo>
                <a:lnTo>
                  <a:pt x="4608457" y="4013548"/>
                </a:lnTo>
                <a:lnTo>
                  <a:pt x="0" y="4013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324506" y="1200010"/>
            <a:ext cx="7723298" cy="2263617"/>
            <a:chOff x="0" y="0"/>
            <a:chExt cx="4595482" cy="13468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95482" cy="1346887"/>
            </a:xfrm>
            <a:custGeom>
              <a:avLst/>
              <a:gdLst/>
              <a:ahLst/>
              <a:cxnLst/>
              <a:rect l="l" t="t" r="r" b="b"/>
              <a:pathLst>
                <a:path w="4595482" h="1346887">
                  <a:moveTo>
                    <a:pt x="4471022" y="1346887"/>
                  </a:moveTo>
                  <a:lnTo>
                    <a:pt x="124460" y="1346887"/>
                  </a:lnTo>
                  <a:cubicBezTo>
                    <a:pt x="55880" y="1346887"/>
                    <a:pt x="0" y="1291007"/>
                    <a:pt x="0" y="12224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71022" y="0"/>
                  </a:lnTo>
                  <a:cubicBezTo>
                    <a:pt x="4539602" y="0"/>
                    <a:pt x="4595482" y="55880"/>
                    <a:pt x="4595482" y="124460"/>
                  </a:cubicBezTo>
                  <a:lnTo>
                    <a:pt x="4595482" y="1222427"/>
                  </a:lnTo>
                  <a:cubicBezTo>
                    <a:pt x="4595482" y="1291007"/>
                    <a:pt x="4539602" y="1346887"/>
                    <a:pt x="4471022" y="1346887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198811" y="1702490"/>
            <a:ext cx="6715889" cy="185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182" spc="65">
                <a:solidFill>
                  <a:srgbClr val="231F20"/>
                </a:solidFill>
                <a:latin typeface="Nunito Sans Bold"/>
              </a:rPr>
              <a:t>Ma classe est installée pour travailler essentiellement en ateliers afin de différencier le travail et permettre aux élèves différentes postures selon les activités. </a:t>
            </a:r>
          </a:p>
          <a:p>
            <a:pPr>
              <a:lnSpc>
                <a:spcPts val="2968"/>
              </a:lnSpc>
            </a:pPr>
            <a:endParaRPr lang="en-US" sz="2182" spc="65">
              <a:solidFill>
                <a:srgbClr val="231F20"/>
              </a:solidFill>
              <a:latin typeface="Nunito Sans Bold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475925" y="941233"/>
            <a:ext cx="2543895" cy="2543895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9656" r="-19656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9324506" y="4029233"/>
            <a:ext cx="7723298" cy="2263617"/>
            <a:chOff x="0" y="0"/>
            <a:chExt cx="4595482" cy="1346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95482" cy="1346887"/>
            </a:xfrm>
            <a:custGeom>
              <a:avLst/>
              <a:gdLst/>
              <a:ahLst/>
              <a:cxnLst/>
              <a:rect l="l" t="t" r="r" b="b"/>
              <a:pathLst>
                <a:path w="4595482" h="1346887">
                  <a:moveTo>
                    <a:pt x="4471022" y="1346887"/>
                  </a:moveTo>
                  <a:lnTo>
                    <a:pt x="124460" y="1346887"/>
                  </a:lnTo>
                  <a:cubicBezTo>
                    <a:pt x="55880" y="1346887"/>
                    <a:pt x="0" y="1291007"/>
                    <a:pt x="0" y="12224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71022" y="0"/>
                  </a:lnTo>
                  <a:cubicBezTo>
                    <a:pt x="4539602" y="0"/>
                    <a:pt x="4595482" y="55880"/>
                    <a:pt x="4595482" y="124460"/>
                  </a:cubicBezTo>
                  <a:lnTo>
                    <a:pt x="4595482" y="1222427"/>
                  </a:lnTo>
                  <a:cubicBezTo>
                    <a:pt x="4595482" y="1291007"/>
                    <a:pt x="4539602" y="1346887"/>
                    <a:pt x="4471022" y="1346887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475925" y="3735816"/>
            <a:ext cx="2543895" cy="2543895"/>
            <a:chOff x="0" y="0"/>
            <a:chExt cx="12700000" cy="12700000"/>
          </a:xfrm>
        </p:grpSpPr>
        <p:sp>
          <p:nvSpPr>
            <p:cNvPr id="12" name="Freeform 12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-19525" r="-19526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9324506" y="7082150"/>
            <a:ext cx="7723298" cy="2263617"/>
            <a:chOff x="0" y="0"/>
            <a:chExt cx="4595482" cy="13468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95482" cy="1346887"/>
            </a:xfrm>
            <a:custGeom>
              <a:avLst/>
              <a:gdLst/>
              <a:ahLst/>
              <a:cxnLst/>
              <a:rect l="l" t="t" r="r" b="b"/>
              <a:pathLst>
                <a:path w="4595482" h="1346887">
                  <a:moveTo>
                    <a:pt x="4471022" y="1346887"/>
                  </a:moveTo>
                  <a:lnTo>
                    <a:pt x="124460" y="1346887"/>
                  </a:lnTo>
                  <a:cubicBezTo>
                    <a:pt x="55880" y="1346887"/>
                    <a:pt x="0" y="1291007"/>
                    <a:pt x="0" y="12224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71022" y="0"/>
                  </a:lnTo>
                  <a:cubicBezTo>
                    <a:pt x="4539602" y="0"/>
                    <a:pt x="4595482" y="55880"/>
                    <a:pt x="4595482" y="124460"/>
                  </a:cubicBezTo>
                  <a:lnTo>
                    <a:pt x="4595482" y="1222427"/>
                  </a:lnTo>
                  <a:cubicBezTo>
                    <a:pt x="4595482" y="1291007"/>
                    <a:pt x="4539602" y="1346887"/>
                    <a:pt x="4471022" y="1346887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475925" y="6801871"/>
            <a:ext cx="2543895" cy="2543895"/>
            <a:chOff x="0" y="0"/>
            <a:chExt cx="12700000" cy="12700000"/>
          </a:xfrm>
        </p:grpSpPr>
        <p:sp>
          <p:nvSpPr>
            <p:cNvPr id="16" name="Freeform 16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56" r="-19656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 rot="9397836">
            <a:off x="-2346478" y="6987110"/>
            <a:ext cx="7008628" cy="6103878"/>
          </a:xfrm>
          <a:custGeom>
            <a:avLst/>
            <a:gdLst/>
            <a:ahLst/>
            <a:cxnLst/>
            <a:rect l="l" t="t" r="r" b="b"/>
            <a:pathLst>
              <a:path w="7008628" h="6103878">
                <a:moveTo>
                  <a:pt x="0" y="0"/>
                </a:moveTo>
                <a:lnTo>
                  <a:pt x="7008628" y="0"/>
                </a:lnTo>
                <a:lnTo>
                  <a:pt x="7008628" y="6103878"/>
                </a:lnTo>
                <a:lnTo>
                  <a:pt x="0" y="6103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97971">
            <a:off x="2038882" y="8094094"/>
            <a:ext cx="1444362" cy="1496044"/>
          </a:xfrm>
          <a:custGeom>
            <a:avLst/>
            <a:gdLst/>
            <a:ahLst/>
            <a:cxnLst/>
            <a:rect l="l" t="t" r="r" b="b"/>
            <a:pathLst>
              <a:path w="1444362" h="1496044">
                <a:moveTo>
                  <a:pt x="0" y="0"/>
                </a:moveTo>
                <a:lnTo>
                  <a:pt x="1444362" y="0"/>
                </a:lnTo>
                <a:lnTo>
                  <a:pt x="1444362" y="1496043"/>
                </a:lnTo>
                <a:lnTo>
                  <a:pt x="0" y="14960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809292">
            <a:off x="15799815" y="103812"/>
            <a:ext cx="2184423" cy="2192395"/>
          </a:xfrm>
          <a:custGeom>
            <a:avLst/>
            <a:gdLst/>
            <a:ahLst/>
            <a:cxnLst/>
            <a:rect l="l" t="t" r="r" b="b"/>
            <a:pathLst>
              <a:path w="2184423" h="2192395">
                <a:moveTo>
                  <a:pt x="0" y="0"/>
                </a:moveTo>
                <a:lnTo>
                  <a:pt x="2184423" y="0"/>
                </a:lnTo>
                <a:lnTo>
                  <a:pt x="2184423" y="2192396"/>
                </a:lnTo>
                <a:lnTo>
                  <a:pt x="0" y="21923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666740">
            <a:off x="560683" y="-672274"/>
            <a:ext cx="2241123" cy="3405021"/>
          </a:xfrm>
          <a:custGeom>
            <a:avLst/>
            <a:gdLst/>
            <a:ahLst/>
            <a:cxnLst/>
            <a:rect l="l" t="t" r="r" b="b"/>
            <a:pathLst>
              <a:path w="2241123" h="3405021">
                <a:moveTo>
                  <a:pt x="0" y="0"/>
                </a:moveTo>
                <a:lnTo>
                  <a:pt x="2241123" y="0"/>
                </a:lnTo>
                <a:lnTo>
                  <a:pt x="2241123" y="3405022"/>
                </a:lnTo>
                <a:lnTo>
                  <a:pt x="0" y="34050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331914" y="4924767"/>
            <a:ext cx="6715889" cy="1107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182" spc="65">
                <a:solidFill>
                  <a:srgbClr val="231F20"/>
                </a:solidFill>
                <a:latin typeface="Nunito Sans Bold"/>
              </a:rPr>
              <a:t>Des assises flexibles pour répondre aux besoins de bouger. </a:t>
            </a:r>
          </a:p>
          <a:p>
            <a:pPr>
              <a:lnSpc>
                <a:spcPts val="2968"/>
              </a:lnSpc>
            </a:pPr>
            <a:endParaRPr lang="en-US" sz="2182" spc="65">
              <a:solidFill>
                <a:srgbClr val="231F20"/>
              </a:solidFill>
              <a:latin typeface="Nunito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198811" y="7458743"/>
            <a:ext cx="6449683" cy="148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sz="2182" spc="65">
                <a:solidFill>
                  <a:srgbClr val="231F20"/>
                </a:solidFill>
                <a:latin typeface="Nunito Sans Bold"/>
              </a:rPr>
              <a:t>Des espaces pensés pour favoriser les différentes modalités de travail.</a:t>
            </a:r>
          </a:p>
          <a:p>
            <a:pPr>
              <a:lnSpc>
                <a:spcPts val="2968"/>
              </a:lnSpc>
            </a:pPr>
            <a:r>
              <a:rPr lang="en-US" sz="2182" spc="65">
                <a:solidFill>
                  <a:srgbClr val="231F20"/>
                </a:solidFill>
                <a:latin typeface="Nunito Sans Bold"/>
              </a:rPr>
              <a:t>Un espace de regroupement pour se retrouver. </a:t>
            </a:r>
          </a:p>
          <a:p>
            <a:pPr>
              <a:lnSpc>
                <a:spcPts val="2968"/>
              </a:lnSpc>
            </a:pPr>
            <a:endParaRPr lang="en-US" sz="2182" spc="65">
              <a:solidFill>
                <a:srgbClr val="231F20"/>
              </a:solidFill>
              <a:latin typeface="Nunito Sans Bold"/>
            </a:endParaRPr>
          </a:p>
        </p:txBody>
      </p:sp>
      <p:sp>
        <p:nvSpPr>
          <p:cNvPr id="23" name="Freeform 23"/>
          <p:cNvSpPr/>
          <p:nvPr/>
        </p:nvSpPr>
        <p:spPr>
          <a:xfrm rot="-666740">
            <a:off x="-486133" y="-850281"/>
            <a:ext cx="2241123" cy="3405021"/>
          </a:xfrm>
          <a:custGeom>
            <a:avLst/>
            <a:gdLst/>
            <a:ahLst/>
            <a:cxnLst/>
            <a:rect l="l" t="t" r="r" b="b"/>
            <a:pathLst>
              <a:path w="2241123" h="3405021">
                <a:moveTo>
                  <a:pt x="0" y="0"/>
                </a:moveTo>
                <a:lnTo>
                  <a:pt x="2241123" y="0"/>
                </a:lnTo>
                <a:lnTo>
                  <a:pt x="2241123" y="3405021"/>
                </a:lnTo>
                <a:lnTo>
                  <a:pt x="0" y="34050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744759"/>
            <a:ext cx="18288000" cy="615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  <a:spcBef>
                <a:spcPct val="0"/>
              </a:spcBef>
            </a:pPr>
            <a:r>
              <a:rPr lang="en-US" sz="2946">
                <a:solidFill>
                  <a:srgbClr val="000000"/>
                </a:solidFill>
                <a:latin typeface="Open Sans Bold"/>
              </a:rPr>
              <a:t>Domaine du français</a:t>
            </a:r>
          </a:p>
          <a:p>
            <a:pPr algn="ctr">
              <a:lnSpc>
                <a:spcPts val="4124"/>
              </a:lnSpc>
              <a:spcBef>
                <a:spcPct val="0"/>
              </a:spcBef>
            </a:pPr>
            <a:r>
              <a:rPr lang="en-US" sz="2946">
                <a:solidFill>
                  <a:srgbClr val="000000"/>
                </a:solidFill>
                <a:latin typeface="Open Sans"/>
              </a:rPr>
              <a:t>Renforcement de la lecture, fluidité et amélioration de la compréhension.</a:t>
            </a:r>
          </a:p>
          <a:p>
            <a:pPr algn="ctr">
              <a:lnSpc>
                <a:spcPts val="4124"/>
              </a:lnSpc>
              <a:spcBef>
                <a:spcPct val="0"/>
              </a:spcBef>
            </a:pPr>
            <a:r>
              <a:rPr lang="en-US" sz="2946">
                <a:solidFill>
                  <a:srgbClr val="000000"/>
                </a:solidFill>
                <a:latin typeface="Open Sans"/>
              </a:rPr>
              <a:t>Grammaire : le nom, le verbe, les déterminants, les adjectifs. Trouver le sujet d'un verbe, effectuer les accords dans les groupes nominaux.</a:t>
            </a:r>
          </a:p>
          <a:p>
            <a:pPr algn="ctr">
              <a:lnSpc>
                <a:spcPts val="4124"/>
              </a:lnSpc>
              <a:spcBef>
                <a:spcPct val="0"/>
              </a:spcBef>
            </a:pPr>
            <a:r>
              <a:rPr lang="en-US" sz="2946">
                <a:solidFill>
                  <a:srgbClr val="000000"/>
                </a:solidFill>
                <a:latin typeface="Open Sans"/>
              </a:rPr>
              <a:t>Conjugaison : présent imparfait et futur des verbes en er, être, avoir + faire, aller, dire, venir, pouvoir, voir, vouloir, </a:t>
            </a:r>
          </a:p>
          <a:p>
            <a:pPr algn="ctr">
              <a:lnSpc>
                <a:spcPts val="4124"/>
              </a:lnSpc>
              <a:spcBef>
                <a:spcPct val="0"/>
              </a:spcBef>
            </a:pPr>
            <a:endParaRPr lang="en-US" sz="2946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124"/>
              </a:lnSpc>
              <a:spcBef>
                <a:spcPct val="0"/>
              </a:spcBef>
            </a:pPr>
            <a:r>
              <a:rPr lang="en-US" sz="2946">
                <a:solidFill>
                  <a:srgbClr val="000000"/>
                </a:solidFill>
                <a:latin typeface="Open Sans Bold"/>
              </a:rPr>
              <a:t>Mathématiques</a:t>
            </a:r>
          </a:p>
          <a:p>
            <a:pPr algn="ctr">
              <a:lnSpc>
                <a:spcPts val="4124"/>
              </a:lnSpc>
              <a:spcBef>
                <a:spcPct val="0"/>
              </a:spcBef>
            </a:pPr>
            <a:r>
              <a:rPr lang="en-US" sz="2946">
                <a:solidFill>
                  <a:srgbClr val="000000"/>
                </a:solidFill>
                <a:latin typeface="Open Sans"/>
              </a:rPr>
              <a:t>Numération inférieur à 9 999 pour les CE2</a:t>
            </a:r>
          </a:p>
          <a:p>
            <a:pPr algn="ctr">
              <a:lnSpc>
                <a:spcPts val="4124"/>
              </a:lnSpc>
              <a:spcBef>
                <a:spcPct val="0"/>
              </a:spcBef>
            </a:pPr>
            <a:r>
              <a:rPr lang="en-US" sz="2946">
                <a:solidFill>
                  <a:srgbClr val="000000"/>
                </a:solidFill>
                <a:latin typeface="Open Sans"/>
              </a:rPr>
              <a:t>Calcul mental (tables d'addition et de multiplication jusqu’à 9 en CE2), addition, soustraction posée + multiplication posée et  approche de la division </a:t>
            </a:r>
          </a:p>
          <a:p>
            <a:pPr algn="ctr">
              <a:lnSpc>
                <a:spcPts val="4124"/>
              </a:lnSpc>
              <a:spcBef>
                <a:spcPct val="0"/>
              </a:spcBef>
            </a:pPr>
            <a:r>
              <a:rPr lang="en-US" sz="2946">
                <a:solidFill>
                  <a:srgbClr val="000000"/>
                </a:solidFill>
                <a:latin typeface="Open Sans"/>
              </a:rPr>
              <a:t>La résolution de problèmes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44224" y="729384"/>
            <a:ext cx="13614012" cy="114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1"/>
              </a:lnSpc>
            </a:pPr>
            <a:r>
              <a:rPr lang="en-US" sz="7233">
                <a:solidFill>
                  <a:srgbClr val="231F20"/>
                </a:solidFill>
                <a:latin typeface="Hatton Bold"/>
              </a:rPr>
              <a:t>les programmes</a:t>
            </a:r>
          </a:p>
        </p:txBody>
      </p:sp>
      <p:sp>
        <p:nvSpPr>
          <p:cNvPr id="4" name="Freeform 4"/>
          <p:cNvSpPr/>
          <p:nvPr/>
        </p:nvSpPr>
        <p:spPr>
          <a:xfrm rot="-443960">
            <a:off x="-2219240" y="6698570"/>
            <a:ext cx="5974719" cy="6857640"/>
          </a:xfrm>
          <a:custGeom>
            <a:avLst/>
            <a:gdLst/>
            <a:ahLst/>
            <a:cxnLst/>
            <a:rect l="l" t="t" r="r" b="b"/>
            <a:pathLst>
              <a:path w="5974719" h="6857640">
                <a:moveTo>
                  <a:pt x="0" y="0"/>
                </a:moveTo>
                <a:lnTo>
                  <a:pt x="5974719" y="0"/>
                </a:lnTo>
                <a:lnTo>
                  <a:pt x="5974719" y="6857640"/>
                </a:lnTo>
                <a:lnTo>
                  <a:pt x="0" y="685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48943" y="145695"/>
            <a:ext cx="3677974" cy="3448101"/>
          </a:xfrm>
          <a:custGeom>
            <a:avLst/>
            <a:gdLst/>
            <a:ahLst/>
            <a:cxnLst/>
            <a:rect l="l" t="t" r="r" b="b"/>
            <a:pathLst>
              <a:path w="3677974" h="3448101">
                <a:moveTo>
                  <a:pt x="0" y="0"/>
                </a:moveTo>
                <a:lnTo>
                  <a:pt x="3677974" y="0"/>
                </a:lnTo>
                <a:lnTo>
                  <a:pt x="3677974" y="3448101"/>
                </a:lnTo>
                <a:lnTo>
                  <a:pt x="0" y="3448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531227" y="2068694"/>
            <a:ext cx="9425701" cy="9425701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9612" r="-1961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582709" y="515509"/>
            <a:ext cx="7891257" cy="11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2"/>
              </a:lnSpc>
            </a:pPr>
            <a:r>
              <a:rPr lang="en-US" sz="7114">
                <a:solidFill>
                  <a:srgbClr val="231F20"/>
                </a:solidFill>
                <a:latin typeface="Hatton Bold"/>
              </a:rPr>
              <a:t>les évaluations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130088" y="1473071"/>
            <a:ext cx="8855025" cy="2374397"/>
            <a:chOff x="0" y="0"/>
            <a:chExt cx="4202150" cy="11267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02150" cy="1126769"/>
            </a:xfrm>
            <a:custGeom>
              <a:avLst/>
              <a:gdLst/>
              <a:ahLst/>
              <a:cxnLst/>
              <a:rect l="l" t="t" r="r" b="b"/>
              <a:pathLst>
                <a:path w="4202150" h="1126769">
                  <a:moveTo>
                    <a:pt x="4077690" y="1126769"/>
                  </a:moveTo>
                  <a:lnTo>
                    <a:pt x="124460" y="1126769"/>
                  </a:lnTo>
                  <a:cubicBezTo>
                    <a:pt x="55880" y="1126769"/>
                    <a:pt x="0" y="1070889"/>
                    <a:pt x="0" y="10023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7690" y="0"/>
                  </a:lnTo>
                  <a:cubicBezTo>
                    <a:pt x="4146270" y="0"/>
                    <a:pt x="4202150" y="55880"/>
                    <a:pt x="4202150" y="124460"/>
                  </a:cubicBezTo>
                  <a:lnTo>
                    <a:pt x="4202150" y="1002309"/>
                  </a:lnTo>
                  <a:cubicBezTo>
                    <a:pt x="4202150" y="1070889"/>
                    <a:pt x="4146270" y="1126769"/>
                    <a:pt x="4077690" y="1126769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244992" y="3961768"/>
            <a:ext cx="8740121" cy="2420015"/>
            <a:chOff x="0" y="0"/>
            <a:chExt cx="4147622" cy="11484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47622" cy="1148418"/>
            </a:xfrm>
            <a:custGeom>
              <a:avLst/>
              <a:gdLst/>
              <a:ahLst/>
              <a:cxnLst/>
              <a:rect l="l" t="t" r="r" b="b"/>
              <a:pathLst>
                <a:path w="4147622" h="1148418">
                  <a:moveTo>
                    <a:pt x="4023162" y="1148418"/>
                  </a:moveTo>
                  <a:lnTo>
                    <a:pt x="124460" y="1148418"/>
                  </a:lnTo>
                  <a:cubicBezTo>
                    <a:pt x="55880" y="1148418"/>
                    <a:pt x="0" y="1092538"/>
                    <a:pt x="0" y="10239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23163" y="0"/>
                  </a:lnTo>
                  <a:cubicBezTo>
                    <a:pt x="4091742" y="0"/>
                    <a:pt x="4147622" y="55880"/>
                    <a:pt x="4147622" y="124460"/>
                  </a:cubicBezTo>
                  <a:lnTo>
                    <a:pt x="4147622" y="1023958"/>
                  </a:lnTo>
                  <a:cubicBezTo>
                    <a:pt x="4147622" y="1092538"/>
                    <a:pt x="4091742" y="1148418"/>
                    <a:pt x="4023163" y="1148418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244992" y="6496083"/>
            <a:ext cx="8740121" cy="3514868"/>
            <a:chOff x="0" y="0"/>
            <a:chExt cx="4147622" cy="16679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47622" cy="1667980"/>
            </a:xfrm>
            <a:custGeom>
              <a:avLst/>
              <a:gdLst/>
              <a:ahLst/>
              <a:cxnLst/>
              <a:rect l="l" t="t" r="r" b="b"/>
              <a:pathLst>
                <a:path w="4147622" h="1667980">
                  <a:moveTo>
                    <a:pt x="4023162" y="1667980"/>
                  </a:moveTo>
                  <a:lnTo>
                    <a:pt x="124460" y="1667980"/>
                  </a:lnTo>
                  <a:cubicBezTo>
                    <a:pt x="55880" y="1667980"/>
                    <a:pt x="0" y="1612100"/>
                    <a:pt x="0" y="15435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23163" y="0"/>
                  </a:lnTo>
                  <a:cubicBezTo>
                    <a:pt x="4091742" y="0"/>
                    <a:pt x="4147622" y="55880"/>
                    <a:pt x="4147622" y="124460"/>
                  </a:cubicBezTo>
                  <a:lnTo>
                    <a:pt x="4147622" y="1543520"/>
                  </a:lnTo>
                  <a:cubicBezTo>
                    <a:pt x="4147622" y="1612100"/>
                    <a:pt x="4091742" y="1667980"/>
                    <a:pt x="4023163" y="1667980"/>
                  </a:cubicBezTo>
                  <a:close/>
                </a:path>
              </a:pathLst>
            </a:custGeom>
            <a:solidFill>
              <a:srgbClr val="FFFFF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368764" y="6794287"/>
            <a:ext cx="2288164" cy="96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8"/>
              </a:lnSpc>
            </a:pPr>
            <a:r>
              <a:rPr lang="en-US" sz="7288">
                <a:solidFill>
                  <a:srgbClr val="000000"/>
                </a:solidFill>
                <a:latin typeface="Nunito Sans Bold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32621" y="1829690"/>
            <a:ext cx="6564864" cy="89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6"/>
              </a:lnSpc>
            </a:pPr>
            <a:r>
              <a:rPr lang="en-US" sz="2971" spc="47">
                <a:solidFill>
                  <a:srgbClr val="000000"/>
                </a:solidFill>
                <a:latin typeface="Nunito Sans Bold"/>
              </a:rPr>
              <a:t>Les évaluation ponctuelles</a:t>
            </a:r>
          </a:p>
          <a:p>
            <a:pPr>
              <a:lnSpc>
                <a:spcPts val="3566"/>
              </a:lnSpc>
            </a:pPr>
            <a:endParaRPr lang="en-US" sz="2971" spc="47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43241" y="4273374"/>
            <a:ext cx="5416592" cy="89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6"/>
              </a:lnSpc>
            </a:pPr>
            <a:r>
              <a:rPr lang="en-US" sz="2971" spc="47">
                <a:solidFill>
                  <a:srgbClr val="000000"/>
                </a:solidFill>
                <a:latin typeface="Nunito Sans Bold"/>
              </a:rPr>
              <a:t>Le suivi des compétences</a:t>
            </a:r>
          </a:p>
          <a:p>
            <a:pPr>
              <a:lnSpc>
                <a:spcPts val="3566"/>
              </a:lnSpc>
            </a:pPr>
            <a:endParaRPr lang="en-US" sz="2971" spc="47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11095" y="6807726"/>
            <a:ext cx="5799350" cy="89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6"/>
              </a:lnSpc>
            </a:pPr>
            <a:r>
              <a:rPr lang="en-US" sz="2971" spc="47">
                <a:solidFill>
                  <a:srgbClr val="000000"/>
                </a:solidFill>
                <a:latin typeface="Nunito Sans Bold"/>
              </a:rPr>
              <a:t>Le LSU</a:t>
            </a:r>
          </a:p>
          <a:p>
            <a:pPr>
              <a:lnSpc>
                <a:spcPts val="3566"/>
              </a:lnSpc>
            </a:pPr>
            <a:endParaRPr lang="en-US" sz="2971" spc="47">
              <a:solidFill>
                <a:srgbClr val="000000"/>
              </a:solidFill>
              <a:latin typeface="Nunito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55078" y="4276481"/>
            <a:ext cx="2288164" cy="96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8"/>
              </a:lnSpc>
            </a:pPr>
            <a:r>
              <a:rPr lang="en-US" sz="7288">
                <a:solidFill>
                  <a:srgbClr val="000000"/>
                </a:solidFill>
                <a:latin typeface="Nunito Sans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40174" y="1861443"/>
            <a:ext cx="2288164" cy="96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8"/>
              </a:lnSpc>
            </a:pPr>
            <a:r>
              <a:rPr lang="en-US" sz="7288">
                <a:solidFill>
                  <a:srgbClr val="000000"/>
                </a:solidFill>
                <a:latin typeface="Nunito Sans Bold"/>
              </a:rPr>
              <a:t>01</a:t>
            </a:r>
          </a:p>
        </p:txBody>
      </p:sp>
      <p:sp>
        <p:nvSpPr>
          <p:cNvPr id="17" name="Freeform 17"/>
          <p:cNvSpPr/>
          <p:nvPr/>
        </p:nvSpPr>
        <p:spPr>
          <a:xfrm rot="-10332858" flipV="1">
            <a:off x="-607545" y="-2265652"/>
            <a:ext cx="5730992" cy="4345134"/>
          </a:xfrm>
          <a:custGeom>
            <a:avLst/>
            <a:gdLst/>
            <a:ahLst/>
            <a:cxnLst/>
            <a:rect l="l" t="t" r="r" b="b"/>
            <a:pathLst>
              <a:path w="5730992" h="4345134">
                <a:moveTo>
                  <a:pt x="0" y="4345134"/>
                </a:moveTo>
                <a:lnTo>
                  <a:pt x="5730992" y="4345134"/>
                </a:lnTo>
                <a:lnTo>
                  <a:pt x="5730992" y="0"/>
                </a:lnTo>
                <a:lnTo>
                  <a:pt x="0" y="0"/>
                </a:lnTo>
                <a:lnTo>
                  <a:pt x="0" y="43451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96453" flipV="1">
            <a:off x="13364147" y="9153485"/>
            <a:ext cx="5730992" cy="4345134"/>
          </a:xfrm>
          <a:custGeom>
            <a:avLst/>
            <a:gdLst/>
            <a:ahLst/>
            <a:cxnLst/>
            <a:rect l="l" t="t" r="r" b="b"/>
            <a:pathLst>
              <a:path w="5730992" h="4345134">
                <a:moveTo>
                  <a:pt x="0" y="4345134"/>
                </a:moveTo>
                <a:lnTo>
                  <a:pt x="5730992" y="4345134"/>
                </a:lnTo>
                <a:lnTo>
                  <a:pt x="5730992" y="0"/>
                </a:lnTo>
                <a:lnTo>
                  <a:pt x="0" y="0"/>
                </a:lnTo>
                <a:lnTo>
                  <a:pt x="0" y="43451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809292">
            <a:off x="15452005" y="-11541"/>
            <a:ext cx="2516877" cy="2526063"/>
          </a:xfrm>
          <a:custGeom>
            <a:avLst/>
            <a:gdLst/>
            <a:ahLst/>
            <a:cxnLst/>
            <a:rect l="l" t="t" r="r" b="b"/>
            <a:pathLst>
              <a:path w="2516877" h="2526063">
                <a:moveTo>
                  <a:pt x="0" y="0"/>
                </a:moveTo>
                <a:lnTo>
                  <a:pt x="2516878" y="0"/>
                </a:lnTo>
                <a:lnTo>
                  <a:pt x="2516878" y="2526062"/>
                </a:lnTo>
                <a:lnTo>
                  <a:pt x="0" y="2526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145580" y="2409539"/>
            <a:ext cx="7366624" cy="76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8"/>
              </a:lnSpc>
            </a:pPr>
            <a:r>
              <a:rPr lang="en-US" sz="2198" dirty="0">
                <a:solidFill>
                  <a:srgbClr val="000000"/>
                </a:solidFill>
                <a:latin typeface="Open Sans Light"/>
              </a:rPr>
              <a:t>Des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évaluations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ponctuelles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 sur fiche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sont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réalisées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afin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 de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situer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l’élève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 dans son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parcours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198" dirty="0" err="1">
                <a:solidFill>
                  <a:srgbClr val="000000"/>
                </a:solidFill>
                <a:latin typeface="Open Sans Light"/>
              </a:rPr>
              <a:t>d’apprentissage</a:t>
            </a:r>
            <a:r>
              <a:rPr lang="en-US" sz="2198" dirty="0">
                <a:solidFill>
                  <a:srgbClr val="000000"/>
                </a:solidFill>
                <a:latin typeface="Open Sans Light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11633" y="4876538"/>
            <a:ext cx="8724666" cy="620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7257" lvl="1" indent="-193629">
              <a:lnSpc>
                <a:spcPts val="2511"/>
              </a:lnSpc>
              <a:buFont typeface="Arial"/>
              <a:buChar char="•"/>
            </a:pPr>
            <a:r>
              <a:rPr lang="en-US" sz="1793" dirty="0">
                <a:solidFill>
                  <a:srgbClr val="000000"/>
                </a:solidFill>
                <a:latin typeface="Open Sans Light"/>
              </a:rPr>
              <a:t>Le </a:t>
            </a:r>
            <a:r>
              <a:rPr lang="en-US" sz="1793" dirty="0" err="1">
                <a:solidFill>
                  <a:srgbClr val="000000"/>
                </a:solidFill>
                <a:latin typeface="Open Sans Light"/>
              </a:rPr>
              <a:t>suivi</a:t>
            </a:r>
            <a:r>
              <a:rPr lang="en-US" sz="1793" dirty="0">
                <a:solidFill>
                  <a:srgbClr val="000000"/>
                </a:solidFill>
                <a:latin typeface="Open Sans Light"/>
              </a:rPr>
              <a:t> au </a:t>
            </a:r>
            <a:r>
              <a:rPr lang="en-US" sz="1793" dirty="0" err="1">
                <a:solidFill>
                  <a:srgbClr val="000000"/>
                </a:solidFill>
                <a:latin typeface="Open Sans Light"/>
              </a:rPr>
              <a:t>quotidien</a:t>
            </a:r>
            <a:r>
              <a:rPr lang="en-US" sz="1793" dirty="0">
                <a:solidFill>
                  <a:srgbClr val="000000"/>
                </a:solidFill>
                <a:latin typeface="Open Sans Light"/>
              </a:rPr>
              <a:t> grâce </a:t>
            </a:r>
            <a:r>
              <a:rPr lang="en-US" sz="1793" dirty="0" err="1">
                <a:solidFill>
                  <a:srgbClr val="000000"/>
                </a:solidFill>
                <a:latin typeface="Open Sans Light"/>
              </a:rPr>
              <a:t>à</a:t>
            </a:r>
            <a:r>
              <a:rPr lang="en-US" sz="1793" dirty="0">
                <a:solidFill>
                  <a:srgbClr val="000000"/>
                </a:solidFill>
                <a:latin typeface="Open Sans Light"/>
              </a:rPr>
              <a:t> la correction </a:t>
            </a:r>
            <a:r>
              <a:rPr lang="en-US" sz="1793" dirty="0" err="1">
                <a:solidFill>
                  <a:srgbClr val="000000"/>
                </a:solidFill>
                <a:latin typeface="Open Sans Light"/>
              </a:rPr>
              <a:t>quotidienne</a:t>
            </a:r>
            <a:r>
              <a:rPr lang="en-US" sz="1793" dirty="0">
                <a:solidFill>
                  <a:srgbClr val="000000"/>
                </a:solidFill>
                <a:latin typeface="Open Sans Light"/>
              </a:rPr>
              <a:t> du cahier du jour.</a:t>
            </a:r>
          </a:p>
          <a:p>
            <a:pPr marL="387257" lvl="1" indent="-193629">
              <a:lnSpc>
                <a:spcPts val="2511"/>
              </a:lnSpc>
              <a:buFont typeface="Arial"/>
              <a:buChar char="•"/>
            </a:pPr>
            <a:r>
              <a:rPr lang="en-US" sz="1793" dirty="0" err="1">
                <a:solidFill>
                  <a:srgbClr val="000000"/>
                </a:solidFill>
                <a:latin typeface="Open Sans Light"/>
              </a:rPr>
              <a:t>L’observation</a:t>
            </a:r>
            <a:r>
              <a:rPr lang="en-US" sz="1793" dirty="0">
                <a:solidFill>
                  <a:srgbClr val="000000"/>
                </a:solidFill>
                <a:latin typeface="Open Sans Light"/>
              </a:rPr>
              <a:t> des </a:t>
            </a:r>
            <a:r>
              <a:rPr lang="en-US" sz="1793" dirty="0" err="1">
                <a:solidFill>
                  <a:srgbClr val="000000"/>
                </a:solidFill>
                <a:latin typeface="Open Sans Light"/>
              </a:rPr>
              <a:t>élèves</a:t>
            </a:r>
            <a:r>
              <a:rPr lang="en-US" sz="1793" dirty="0">
                <a:solidFill>
                  <a:srgbClr val="000000"/>
                </a:solidFill>
                <a:latin typeface="Open Sans Light"/>
              </a:rPr>
              <a:t> dans les moment </a:t>
            </a:r>
            <a:r>
              <a:rPr lang="en-US" sz="1793" dirty="0" err="1">
                <a:solidFill>
                  <a:srgbClr val="000000"/>
                </a:solidFill>
                <a:latin typeface="Open Sans Light"/>
              </a:rPr>
              <a:t>d’autonomie</a:t>
            </a:r>
            <a:r>
              <a:rPr lang="en-US" sz="1793" dirty="0">
                <a:solidFill>
                  <a:srgbClr val="000000"/>
                </a:solidFill>
                <a:latin typeface="Open Sans Light"/>
              </a:rPr>
              <a:t> : jeux, discussion..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99160" y="7729650"/>
            <a:ext cx="8596312" cy="186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1560" lvl="1" indent="-190780">
              <a:lnSpc>
                <a:spcPts val="2474"/>
              </a:lnSpc>
              <a:buFont typeface="Arial"/>
              <a:buChar char="•"/>
            </a:pPr>
            <a:r>
              <a:rPr lang="en-US" sz="1767">
                <a:solidFill>
                  <a:srgbClr val="000000"/>
                </a:solidFill>
                <a:latin typeface="Open Sans Light"/>
              </a:rPr>
              <a:t>Le livret est complété au fur et à mesure des mois et non seulement basé sur des évaluations de fin de périodes.</a:t>
            </a:r>
          </a:p>
          <a:p>
            <a:pPr marL="381560" lvl="1" indent="-190780">
              <a:lnSpc>
                <a:spcPts val="2474"/>
              </a:lnSpc>
              <a:buFont typeface="Arial"/>
              <a:buChar char="•"/>
            </a:pPr>
            <a:r>
              <a:rPr lang="en-US" sz="1767">
                <a:solidFill>
                  <a:srgbClr val="000000"/>
                </a:solidFill>
                <a:latin typeface="Open Sans Light"/>
              </a:rPr>
              <a:t>Il est remis au famille deux fois pas an : en janvier et en juin.</a:t>
            </a:r>
          </a:p>
          <a:p>
            <a:pPr marL="381560" lvl="1" indent="-190780">
              <a:lnSpc>
                <a:spcPts val="2474"/>
              </a:lnSpc>
              <a:buFont typeface="Arial"/>
              <a:buChar char="•"/>
            </a:pPr>
            <a:r>
              <a:rPr lang="en-US" sz="1767">
                <a:solidFill>
                  <a:srgbClr val="000000"/>
                </a:solidFill>
                <a:latin typeface="Open Sans Light"/>
              </a:rPr>
              <a:t>Un premier bilan est proposé à tous les parents avant les vacances de décembre. Un planning de rendez-vous sera alors proposé.</a:t>
            </a:r>
          </a:p>
          <a:p>
            <a:pPr>
              <a:lnSpc>
                <a:spcPts val="2474"/>
              </a:lnSpc>
            </a:pPr>
            <a:endParaRPr lang="en-US" sz="1767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285383"/>
            <a:ext cx="18288000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Les devoirs principaux seront donnés à la semaine</a:t>
            </a:r>
            <a:r>
              <a:rPr lang="en-US" sz="3298" spc="52">
                <a:solidFill>
                  <a:srgbClr val="000000"/>
                </a:solidFill>
                <a:latin typeface="Open Sans Light"/>
              </a:rPr>
              <a:t> : 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Pour que chaque famille puisse s’organiser selon son rythme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Pour que les devoirs ne soient pas une corvée quotidienne 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Pour que les familles aient du temps pour faire autre chose : lecture plaisir, jeux de société, sortie, jeux en plein air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endParaRPr lang="en-US" sz="3298" spc="52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L’apprentissages de mots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Les mots sont donnés d’une semaine à l’autre.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Ils sont travaillés en classe pendant les ateliers des mots.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Il faut les revoir régulièrement et ne pas attendre la veille ! 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Le nombre de mots à apprendre pourra évoluer selon les élèves.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64994" y="990600"/>
            <a:ext cx="5382219" cy="11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2"/>
              </a:lnSpc>
            </a:pPr>
            <a:r>
              <a:rPr lang="en-US" sz="7114">
                <a:solidFill>
                  <a:srgbClr val="231F20"/>
                </a:solidFill>
                <a:latin typeface="Hatton Bold"/>
              </a:rPr>
              <a:t>les devoirs</a:t>
            </a:r>
          </a:p>
        </p:txBody>
      </p:sp>
      <p:sp>
        <p:nvSpPr>
          <p:cNvPr id="4" name="Freeform 4"/>
          <p:cNvSpPr/>
          <p:nvPr/>
        </p:nvSpPr>
        <p:spPr>
          <a:xfrm rot="-10332858" flipV="1">
            <a:off x="-333832" y="-903290"/>
            <a:ext cx="5730992" cy="4345134"/>
          </a:xfrm>
          <a:custGeom>
            <a:avLst/>
            <a:gdLst/>
            <a:ahLst/>
            <a:cxnLst/>
            <a:rect l="l" t="t" r="r" b="b"/>
            <a:pathLst>
              <a:path w="5730992" h="4345134">
                <a:moveTo>
                  <a:pt x="0" y="4345134"/>
                </a:moveTo>
                <a:lnTo>
                  <a:pt x="5730993" y="4345134"/>
                </a:lnTo>
                <a:lnTo>
                  <a:pt x="5730993" y="0"/>
                </a:lnTo>
                <a:lnTo>
                  <a:pt x="0" y="0"/>
                </a:lnTo>
                <a:lnTo>
                  <a:pt x="0" y="4345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6453" flipV="1">
            <a:off x="13364147" y="9153485"/>
            <a:ext cx="5730992" cy="4345134"/>
          </a:xfrm>
          <a:custGeom>
            <a:avLst/>
            <a:gdLst/>
            <a:ahLst/>
            <a:cxnLst/>
            <a:rect l="l" t="t" r="r" b="b"/>
            <a:pathLst>
              <a:path w="5730992" h="4345134">
                <a:moveTo>
                  <a:pt x="0" y="4345134"/>
                </a:moveTo>
                <a:lnTo>
                  <a:pt x="5730992" y="4345134"/>
                </a:lnTo>
                <a:lnTo>
                  <a:pt x="5730992" y="0"/>
                </a:lnTo>
                <a:lnTo>
                  <a:pt x="0" y="0"/>
                </a:lnTo>
                <a:lnTo>
                  <a:pt x="0" y="4345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473" y="3432727"/>
            <a:ext cx="17951053" cy="643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La pochette du soir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Informations de la direction, de l’enseignante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Communication enseignant/parents si besoin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Documents nécessaires aux devoirs de la semaine. 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endParaRPr lang="en-US" sz="3298" spc="52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Cahier du jour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Tous les vendredis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endParaRPr lang="en-US" sz="3298" spc="52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eprimo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Espace de travail pour les élèves – rallye lecture  - classe numérique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endParaRPr lang="en-US" sz="3298" spc="52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 Bold"/>
              </a:rPr>
              <a:t>Klassly</a:t>
            </a:r>
          </a:p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3298" spc="52">
                <a:solidFill>
                  <a:srgbClr val="000000"/>
                </a:solidFill>
                <a:latin typeface="Open Sans Light"/>
              </a:rPr>
              <a:t>Communication parents / enseignants – signalisation des absences – prise de rendez-vous … </a:t>
            </a:r>
          </a:p>
        </p:txBody>
      </p:sp>
      <p:sp>
        <p:nvSpPr>
          <p:cNvPr id="3" name="Freeform 3"/>
          <p:cNvSpPr/>
          <p:nvPr/>
        </p:nvSpPr>
        <p:spPr>
          <a:xfrm>
            <a:off x="15690397" y="-454793"/>
            <a:ext cx="4608458" cy="4013548"/>
          </a:xfrm>
          <a:custGeom>
            <a:avLst/>
            <a:gdLst/>
            <a:ahLst/>
            <a:cxnLst/>
            <a:rect l="l" t="t" r="r" b="b"/>
            <a:pathLst>
              <a:path w="4608458" h="4013548">
                <a:moveTo>
                  <a:pt x="0" y="0"/>
                </a:moveTo>
                <a:lnTo>
                  <a:pt x="4608457" y="0"/>
                </a:lnTo>
                <a:lnTo>
                  <a:pt x="4608457" y="4013548"/>
                </a:lnTo>
                <a:lnTo>
                  <a:pt x="0" y="40135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467" y="2067622"/>
            <a:ext cx="4472609" cy="4114800"/>
          </a:xfrm>
          <a:custGeom>
            <a:avLst/>
            <a:gdLst/>
            <a:ahLst/>
            <a:cxnLst/>
            <a:rect l="l" t="t" r="r" b="b"/>
            <a:pathLst>
              <a:path w="4472609" h="4114800">
                <a:moveTo>
                  <a:pt x="0" y="0"/>
                </a:moveTo>
                <a:lnTo>
                  <a:pt x="4472608" y="0"/>
                </a:lnTo>
                <a:lnTo>
                  <a:pt x="44726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949208" y="615337"/>
            <a:ext cx="10010121" cy="220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1"/>
              </a:lnSpc>
            </a:pPr>
            <a:r>
              <a:rPr lang="en-US" sz="7233">
                <a:solidFill>
                  <a:srgbClr val="231F20"/>
                </a:solidFill>
                <a:latin typeface="Hatton Bold"/>
              </a:rPr>
              <a:t>communication avec les familles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838</Words>
  <Application>Microsoft Macintosh PowerPoint</Application>
  <PresentationFormat>Personnalisé</PresentationFormat>
  <Paragraphs>128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Open Sans</vt:lpstr>
      <vt:lpstr>Arial</vt:lpstr>
      <vt:lpstr>Open Sans Bold</vt:lpstr>
      <vt:lpstr>Open Sans Light</vt:lpstr>
      <vt:lpstr>Open Sans Light Bold</vt:lpstr>
      <vt:lpstr>Hatton Bold</vt:lpstr>
      <vt:lpstr>Calibri</vt:lpstr>
      <vt:lpstr>Nunito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rentrée</dc:title>
  <cp:lastModifiedBy>marina dillé</cp:lastModifiedBy>
  <cp:revision>3</cp:revision>
  <dcterms:created xsi:type="dcterms:W3CDTF">2006-08-16T00:00:00Z</dcterms:created>
  <dcterms:modified xsi:type="dcterms:W3CDTF">2023-09-17T15:55:41Z</dcterms:modified>
  <dc:identifier>DAFMI1yU-OU</dc:identifier>
</cp:coreProperties>
</file>