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0693400" cy="7556500"/>
  <p:notesSz cx="6858000" cy="9144000"/>
  <p:embeddedFontLst>
    <p:embeddedFont>
      <p:font typeface="Poppins Bold" charset="1" panose="00000800000000000000"/>
      <p:regular r:id="rId7"/>
    </p:embeddedFont>
    <p:embeddedFont>
      <p:font typeface="Poppins" charset="1" panose="00000500000000000000"/>
      <p:regular r:id="rId8"/>
    </p:embeddedFont>
    <p:embeddedFont>
      <p:font typeface="Anton" charset="1" panose="00000500000000000000"/>
      <p:regular r:id="rId9"/>
    </p:embeddedFont>
    <p:embeddedFont>
      <p:font typeface="Cedra" charset="1" panose="02010405020202040104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7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0701632" cy="7560000"/>
          </a:xfrm>
          <a:custGeom>
            <a:avLst/>
            <a:gdLst/>
            <a:ahLst/>
            <a:cxnLst/>
            <a:rect r="r" b="b" t="t" l="l"/>
            <a:pathLst>
              <a:path h="7560000" w="10701632">
                <a:moveTo>
                  <a:pt x="0" y="0"/>
                </a:moveTo>
                <a:lnTo>
                  <a:pt x="10701632" y="0"/>
                </a:lnTo>
                <a:lnTo>
                  <a:pt x="10701632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aphicFrame>
        <p:nvGraphicFramePr>
          <p:cNvPr name="Table 3" id="3"/>
          <p:cNvGraphicFramePr>
            <a:graphicFrameLocks noGrp="true"/>
          </p:cNvGraphicFramePr>
          <p:nvPr/>
        </p:nvGraphicFramePr>
        <p:xfrm>
          <a:off x="379330" y="756000"/>
          <a:ext cx="9933340" cy="6513957"/>
        </p:xfrm>
        <a:graphic>
          <a:graphicData uri="http://schemas.openxmlformats.org/drawingml/2006/table">
            <a:tbl>
              <a:tblPr/>
              <a:tblGrid>
                <a:gridCol w="805642"/>
                <a:gridCol w="2281925"/>
                <a:gridCol w="2281925"/>
                <a:gridCol w="2281925"/>
                <a:gridCol w="2281925"/>
              </a:tblGrid>
              <a:tr h="349740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9"/>
                        </a:lnSpc>
                        <a:defRPr/>
                      </a:pPr>
                      <a:r>
                        <a:rPr lang="en-US" b="true" sz="1099" spc="337">
                          <a:solidFill>
                            <a:srgbClr val="373736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LUNDI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9"/>
                        </a:lnSpc>
                        <a:defRPr/>
                      </a:pPr>
                      <a:r>
                        <a:rPr lang="en-US" b="true" sz="1099" spc="337">
                          <a:solidFill>
                            <a:srgbClr val="373736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MARDI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9"/>
                        </a:lnSpc>
                        <a:defRPr/>
                      </a:pPr>
                      <a:r>
                        <a:rPr lang="en-US" b="true" sz="1099" spc="337">
                          <a:solidFill>
                            <a:srgbClr val="373736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JEUDI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9"/>
                        </a:lnSpc>
                        <a:defRPr/>
                      </a:pPr>
                      <a:r>
                        <a:rPr lang="en-US" b="true" sz="1099" spc="337">
                          <a:solidFill>
                            <a:srgbClr val="373736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VENDREDI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E"/>
                    </a:solidFill>
                  </a:tcPr>
                </a:tc>
              </a:tr>
              <a:tr h="319762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 b="true">
                          <a:solidFill>
                            <a:srgbClr val="373736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8h20 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E"/>
                    </a:solidFill>
                  </a:tcPr>
                </a:tc>
                <a:tc gridSpan="4"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Routine et rituels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5EB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Routine et rituels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5EB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Routine et rituels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5EB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Routine et rituels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5EB"/>
                    </a:solidFill>
                  </a:tcPr>
                </a:tc>
              </a:tr>
              <a:tr h="529206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 b="true">
                          <a:solidFill>
                            <a:srgbClr val="373736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8h45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Ateliers de lecture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5C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Ateliers de lecture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5C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Ateliers de lecture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5C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Ateliers de lecture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5C5"/>
                    </a:solidFill>
                  </a:tcPr>
                </a:tc>
              </a:tr>
              <a:tr h="529206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 b="true">
                          <a:solidFill>
                            <a:srgbClr val="373736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9h15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dictée quotidienne 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D8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dictée quotidienne 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D8D8"/>
                    </a:solidFill>
                  </a:tcPr>
                </a:tc>
                <a:tc rowSpan="2"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Orthographe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D8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dictée quotidienne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D8D8"/>
                    </a:solidFill>
                  </a:tcPr>
                </a:tc>
              </a:tr>
              <a:tr h="529206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grammaire 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D8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grammaire</a:t>
                      </a: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D8D8"/>
                    </a:solidFill>
                  </a:tcPr>
                </a:tc>
                <a:tc vMerge="true"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Orthographe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D8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grammaire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D8D8"/>
                    </a:solidFill>
                  </a:tcPr>
                </a:tc>
              </a:tr>
              <a:tr h="319762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 b="true">
                          <a:solidFill>
                            <a:srgbClr val="373736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10H00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E"/>
                    </a:solidFill>
                  </a:tcPr>
                </a:tc>
                <a:tc gridSpan="4"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Récréation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Récréation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Récréation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Récréation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9762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 b="true">
                          <a:solidFill>
                            <a:srgbClr val="373736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10h15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calcul mental 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1D9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calcul mental 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1D9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calcul mental 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1D9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calcul mental</a:t>
                      </a: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1D9"/>
                    </a:solidFill>
                  </a:tcPr>
                </a:tc>
              </a:tr>
              <a:tr h="319762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 b="true">
                          <a:solidFill>
                            <a:srgbClr val="373736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10h30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Mathématiques 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1D9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Mathématiques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1D9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Mathématiques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1D9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Mathématiques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1D9"/>
                    </a:solidFill>
                  </a:tcPr>
                </a:tc>
              </a:tr>
              <a:tr h="319762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 b="true">
                          <a:solidFill>
                            <a:srgbClr val="373736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11h15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lexique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D8D8"/>
                    </a:solidFill>
                  </a:tcPr>
                </a:tc>
                <a:tc rowSpan="2"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EPS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5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lexique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D8D8"/>
                    </a:solidFill>
                  </a:tcPr>
                </a:tc>
                <a:tc rowSpan="2"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EPS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5D8"/>
                    </a:solidFill>
                  </a:tcPr>
                </a:tc>
              </a:tr>
              <a:tr h="529206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 b="true">
                          <a:solidFill>
                            <a:srgbClr val="373736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11h35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Ateliers de français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D8D8"/>
                    </a:solidFill>
                  </a:tcPr>
                </a:tc>
                <a:tc vMerge="true"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EPS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5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Ateliers de français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D8D8"/>
                    </a:solidFill>
                  </a:tcPr>
                </a:tc>
                <a:tc vMerge="true"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EPS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5D8"/>
                    </a:solidFill>
                  </a:tcPr>
                </a:tc>
              </a:tr>
              <a:tr h="319762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 b="true">
                          <a:solidFill>
                            <a:srgbClr val="373736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12h00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E"/>
                    </a:solidFill>
                  </a:tcPr>
                </a:tc>
                <a:tc gridSpan="4"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Pause méridienne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Pause méridienne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Pause méridienne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Pause méridienne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0562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 b="true">
                          <a:solidFill>
                            <a:srgbClr val="373736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13h50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écriture 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D8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écriture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D8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écriture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D8D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écriture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D8D8"/>
                    </a:solidFill>
                  </a:tcPr>
                </a:tc>
              </a:tr>
              <a:tr h="529206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 b="true">
                          <a:solidFill>
                            <a:srgbClr val="373736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14h15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Arts visuels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Littérature / oral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5C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Littérature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5C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Musique / Oral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E"/>
                    </a:solidFill>
                  </a:tcPr>
                </a:tc>
              </a:tr>
              <a:tr h="319762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 b="true">
                          <a:solidFill>
                            <a:srgbClr val="373736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15h00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E"/>
                    </a:solidFill>
                  </a:tcPr>
                </a:tc>
                <a:tc gridSpan="4"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Récréation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Récréation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Récréation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Récréation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9762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 b="true">
                          <a:solidFill>
                            <a:srgbClr val="373736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15h15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E"/>
                    </a:solidFill>
                  </a:tcPr>
                </a:tc>
                <a:tc gridSpan="4"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Ecriture des devoirs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5EB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Ecriture des devoirs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5EB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Ecriture des devoirs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5EB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Ecriture des devoirs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5EB"/>
                    </a:solidFill>
                  </a:tcPr>
                </a:tc>
              </a:tr>
              <a:tr h="319762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 b="true">
                          <a:solidFill>
                            <a:srgbClr val="373736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15h30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E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Questionner le monde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DCC4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Anglais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3FA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Questionner le monde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DCC4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EMC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DCC4"/>
                    </a:solidFill>
                  </a:tcPr>
                </a:tc>
              </a:tr>
              <a:tr h="319762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399"/>
                        </a:lnSpc>
                        <a:defRPr/>
                      </a:pPr>
                      <a:r>
                        <a:rPr lang="en-US" sz="999" b="true">
                          <a:solidFill>
                            <a:srgbClr val="373736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16h15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E"/>
                    </a:solidFill>
                  </a:tcPr>
                </a:tc>
                <a:tc gridSpan="4"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Routine du soir : écoute musicale, découverte d’oeuvres, rangement de la classe et cartable 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5EB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Routine du soir : écoute musicale, découverte d’oeuvres, rangement de la classe et cartable 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5EB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Routine du soir : écoute musicale, découverte d’oeuvres, rangement de la classe et cartable 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5EB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>
                        <a:lnSpc>
                          <a:spcPts val="1589"/>
                        </a:lnSpc>
                        <a:defRPr/>
                      </a:pPr>
                      <a:r>
                        <a:rPr lang="en-US" sz="999">
                          <a:solidFill>
                            <a:srgbClr val="373736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Routine du soir : écoute musicale, découverte d’oeuvres, rangement de la classe et cartable </a:t>
                      </a:r>
                      <a:endParaRPr lang="en-US" sz="1100"/>
                    </a:p>
                  </a:txBody>
                  <a:tcPr marL="28575" marR="28575" marT="28575" marB="28575" anchor="ctr">
                    <a:lnL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5EB"/>
                    </a:solidFill>
                  </a:tcPr>
                </a:tc>
              </a:tr>
            </a:tbl>
          </a:graphicData>
        </a:graphic>
      </p:graphicFrame>
      <p:sp>
        <p:nvSpPr>
          <p:cNvPr name="TextBox 4" id="4"/>
          <p:cNvSpPr txBox="true"/>
          <p:nvPr/>
        </p:nvSpPr>
        <p:spPr>
          <a:xfrm rot="0">
            <a:off x="1524778" y="290002"/>
            <a:ext cx="6602134" cy="3632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079"/>
              </a:lnSpc>
              <a:spcBef>
                <a:spcPct val="0"/>
              </a:spcBef>
            </a:pPr>
            <a:r>
              <a:rPr lang="en-US" sz="2199" spc="310">
                <a:solidFill>
                  <a:srgbClr val="C8957A"/>
                </a:solidFill>
                <a:latin typeface="Anton"/>
                <a:ea typeface="Anton"/>
                <a:cs typeface="Anton"/>
                <a:sym typeface="Anton"/>
              </a:rPr>
              <a:t>E</a:t>
            </a:r>
            <a:r>
              <a:rPr lang="en-US" sz="2199" spc="310" strike="noStrike" u="none">
                <a:solidFill>
                  <a:srgbClr val="C8957A"/>
                </a:solidFill>
                <a:latin typeface="Anton"/>
                <a:ea typeface="Anton"/>
                <a:cs typeface="Anton"/>
                <a:sym typeface="Anton"/>
              </a:rPr>
              <a:t>MPLOI DU TEMPS </a:t>
            </a:r>
            <a:r>
              <a:rPr lang="en-US" sz="2199" spc="310" strike="noStrike" u="none">
                <a:solidFill>
                  <a:srgbClr val="EAAE8F"/>
                </a:solidFill>
                <a:latin typeface="Anton"/>
                <a:ea typeface="Anton"/>
                <a:cs typeface="Anton"/>
                <a:sym typeface="Anton"/>
              </a:rPr>
              <a:t>- 2026/2027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6693459" y="403032"/>
            <a:ext cx="2282134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marL="0" indent="0" lvl="0">
              <a:lnSpc>
                <a:spcPts val="1960"/>
              </a:lnSpc>
              <a:spcBef>
                <a:spcPct val="0"/>
              </a:spcBef>
            </a:pPr>
            <a:r>
              <a:rPr lang="en-US" sz="1400" spc="197">
                <a:solidFill>
                  <a:srgbClr val="373736"/>
                </a:solidFill>
                <a:latin typeface="Cedra"/>
                <a:ea typeface="Cedra"/>
                <a:cs typeface="Cedra"/>
                <a:sym typeface="Cedra"/>
              </a:rPr>
              <a:t>PÉRIODE 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DAHOx4cbF60</dc:identifier>
  <dcterms:modified xsi:type="dcterms:W3CDTF">2011-08-01T06:04:30Z</dcterms:modified>
  <cp:revision>1</cp:revision>
  <dc:title>Pastel Simple Emploi du temps scolaire Document</dc:title>
</cp:coreProperties>
</file>